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9"/>
  </p:notesMasterIdLst>
  <p:sldIdLst>
    <p:sldId id="259" r:id="rId2"/>
    <p:sldId id="256" r:id="rId3"/>
    <p:sldId id="274" r:id="rId4"/>
    <p:sldId id="258" r:id="rId5"/>
    <p:sldId id="275" r:id="rId6"/>
    <p:sldId id="280" r:id="rId7"/>
    <p:sldId id="281" r:id="rId8"/>
    <p:sldId id="285" r:id="rId9"/>
    <p:sldId id="286" r:id="rId10"/>
    <p:sldId id="260" r:id="rId11"/>
    <p:sldId id="261" r:id="rId12"/>
    <p:sldId id="287" r:id="rId13"/>
    <p:sldId id="262" r:id="rId14"/>
    <p:sldId id="264" r:id="rId15"/>
    <p:sldId id="283" r:id="rId16"/>
    <p:sldId id="284" r:id="rId17"/>
    <p:sldId id="271"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52543"/>
    <a:srgbClr val="5BA5DC"/>
    <a:srgbClr val="09101D"/>
    <a:srgbClr val="160C46"/>
    <a:srgbClr val="170C46"/>
    <a:srgbClr val="310E70"/>
    <a:srgbClr val="3F21C1"/>
    <a:srgbClr val="F79647"/>
    <a:srgbClr val="4E486A"/>
    <a:srgbClr val="63D9E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132" autoAdjust="0"/>
    <p:restoredTop sz="94660"/>
  </p:normalViewPr>
  <p:slideViewPr>
    <p:cSldViewPr snapToGrid="0">
      <p:cViewPr varScale="1">
        <p:scale>
          <a:sx n="71" d="100"/>
          <a:sy n="71" d="100"/>
        </p:scale>
        <p:origin x="612"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4D88F94-81E5-4E65-8398-98EA88A5F1C6}" type="datetimeFigureOut">
              <a:rPr lang="en-IN" smtClean="0"/>
              <a:t>06-08-2023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21BCBD0-6A12-4112-93A4-E64B3EAB085F}" type="slidenum">
              <a:rPr lang="en-IN" smtClean="0"/>
              <a:t>‹#›</a:t>
            </a:fld>
            <a:endParaRPr lang="en-IN"/>
          </a:p>
        </p:txBody>
      </p:sp>
    </p:spTree>
    <p:extLst>
      <p:ext uri="{BB962C8B-B14F-4D97-AF65-F5344CB8AC3E}">
        <p14:creationId xmlns:p14="http://schemas.microsoft.com/office/powerpoint/2010/main" val="42092494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21BCBD0-6A12-4112-93A4-E64B3EAB085F}" type="slidenum">
              <a:rPr lang="en-IN" smtClean="0"/>
              <a:t>13</a:t>
            </a:fld>
            <a:endParaRPr lang="en-IN"/>
          </a:p>
        </p:txBody>
      </p:sp>
    </p:spTree>
    <p:extLst>
      <p:ext uri="{BB962C8B-B14F-4D97-AF65-F5344CB8AC3E}">
        <p14:creationId xmlns:p14="http://schemas.microsoft.com/office/powerpoint/2010/main" val="29478812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5CF012-91C4-6D29-12BC-9D2C22653D2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AC9C5193-D3F5-958D-A2D4-9CB7FA4332A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5B626A8A-C6FF-7FF0-FC12-194D6AC46009}"/>
              </a:ext>
            </a:extLst>
          </p:cNvPr>
          <p:cNvSpPr>
            <a:spLocks noGrp="1"/>
          </p:cNvSpPr>
          <p:nvPr>
            <p:ph type="dt" sz="half" idx="10"/>
          </p:nvPr>
        </p:nvSpPr>
        <p:spPr/>
        <p:txBody>
          <a:bodyPr/>
          <a:lstStyle/>
          <a:p>
            <a:fld id="{746AF4C9-0088-41A5-9EC4-C543450B7CBD}" type="datetimeFigureOut">
              <a:rPr lang="en-IN" smtClean="0"/>
              <a:t>06-08-2023</a:t>
            </a:fld>
            <a:endParaRPr lang="en-IN"/>
          </a:p>
        </p:txBody>
      </p:sp>
      <p:sp>
        <p:nvSpPr>
          <p:cNvPr id="5" name="Footer Placeholder 4">
            <a:extLst>
              <a:ext uri="{FF2B5EF4-FFF2-40B4-BE49-F238E27FC236}">
                <a16:creationId xmlns:a16="http://schemas.microsoft.com/office/drawing/2014/main" id="{F08B6F38-A0B0-709C-1FB8-7A43A495092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6631FD8-EE4B-24AF-F07B-BC9C38D221EF}"/>
              </a:ext>
            </a:extLst>
          </p:cNvPr>
          <p:cNvSpPr>
            <a:spLocks noGrp="1"/>
          </p:cNvSpPr>
          <p:nvPr>
            <p:ph type="sldNum" sz="quarter" idx="12"/>
          </p:nvPr>
        </p:nvSpPr>
        <p:spPr/>
        <p:txBody>
          <a:bodyPr/>
          <a:lstStyle/>
          <a:p>
            <a:fld id="{43132BA7-BF42-4D78-A319-4DAF7100E3DC}" type="slidenum">
              <a:rPr lang="en-IN" smtClean="0"/>
              <a:t>‹#›</a:t>
            </a:fld>
            <a:endParaRPr lang="en-IN"/>
          </a:p>
        </p:txBody>
      </p:sp>
    </p:spTree>
    <p:extLst>
      <p:ext uri="{BB962C8B-B14F-4D97-AF65-F5344CB8AC3E}">
        <p14:creationId xmlns:p14="http://schemas.microsoft.com/office/powerpoint/2010/main" val="37588231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64EC4C-CEFA-3908-C07B-62E3EB37F0C4}"/>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D433E012-09FB-877E-92FD-CC85EE712DF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8D87BD7-AEF7-A490-D649-F74630263AAB}"/>
              </a:ext>
            </a:extLst>
          </p:cNvPr>
          <p:cNvSpPr>
            <a:spLocks noGrp="1"/>
          </p:cNvSpPr>
          <p:nvPr>
            <p:ph type="dt" sz="half" idx="10"/>
          </p:nvPr>
        </p:nvSpPr>
        <p:spPr/>
        <p:txBody>
          <a:bodyPr/>
          <a:lstStyle/>
          <a:p>
            <a:fld id="{746AF4C9-0088-41A5-9EC4-C543450B7CBD}" type="datetimeFigureOut">
              <a:rPr lang="en-IN" smtClean="0"/>
              <a:t>06-08-2023</a:t>
            </a:fld>
            <a:endParaRPr lang="en-IN"/>
          </a:p>
        </p:txBody>
      </p:sp>
      <p:sp>
        <p:nvSpPr>
          <p:cNvPr id="5" name="Footer Placeholder 4">
            <a:extLst>
              <a:ext uri="{FF2B5EF4-FFF2-40B4-BE49-F238E27FC236}">
                <a16:creationId xmlns:a16="http://schemas.microsoft.com/office/drawing/2014/main" id="{6E982AD1-D0BA-A700-82C2-D0A21B281A8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8CBC91E-F9EE-F1C5-3F14-DB824B5B87EC}"/>
              </a:ext>
            </a:extLst>
          </p:cNvPr>
          <p:cNvSpPr>
            <a:spLocks noGrp="1"/>
          </p:cNvSpPr>
          <p:nvPr>
            <p:ph type="sldNum" sz="quarter" idx="12"/>
          </p:nvPr>
        </p:nvSpPr>
        <p:spPr/>
        <p:txBody>
          <a:bodyPr/>
          <a:lstStyle/>
          <a:p>
            <a:fld id="{43132BA7-BF42-4D78-A319-4DAF7100E3DC}" type="slidenum">
              <a:rPr lang="en-IN" smtClean="0"/>
              <a:t>‹#›</a:t>
            </a:fld>
            <a:endParaRPr lang="en-IN"/>
          </a:p>
        </p:txBody>
      </p:sp>
    </p:spTree>
    <p:extLst>
      <p:ext uri="{BB962C8B-B14F-4D97-AF65-F5344CB8AC3E}">
        <p14:creationId xmlns:p14="http://schemas.microsoft.com/office/powerpoint/2010/main" val="19109030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8A484C0-0599-BBF3-23A0-CF5B989774A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875F93A8-2FF5-7B76-4F42-048486AC656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5E07A58-D815-728C-FC31-D8B68A01959D}"/>
              </a:ext>
            </a:extLst>
          </p:cNvPr>
          <p:cNvSpPr>
            <a:spLocks noGrp="1"/>
          </p:cNvSpPr>
          <p:nvPr>
            <p:ph type="dt" sz="half" idx="10"/>
          </p:nvPr>
        </p:nvSpPr>
        <p:spPr/>
        <p:txBody>
          <a:bodyPr/>
          <a:lstStyle/>
          <a:p>
            <a:fld id="{746AF4C9-0088-41A5-9EC4-C543450B7CBD}" type="datetimeFigureOut">
              <a:rPr lang="en-IN" smtClean="0"/>
              <a:t>06-08-2023</a:t>
            </a:fld>
            <a:endParaRPr lang="en-IN"/>
          </a:p>
        </p:txBody>
      </p:sp>
      <p:sp>
        <p:nvSpPr>
          <p:cNvPr id="5" name="Footer Placeholder 4">
            <a:extLst>
              <a:ext uri="{FF2B5EF4-FFF2-40B4-BE49-F238E27FC236}">
                <a16:creationId xmlns:a16="http://schemas.microsoft.com/office/drawing/2014/main" id="{70E5E455-9E58-F9EF-5BE3-B03122D11CE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99633FC-B191-1051-6AAB-F76D501B1E21}"/>
              </a:ext>
            </a:extLst>
          </p:cNvPr>
          <p:cNvSpPr>
            <a:spLocks noGrp="1"/>
          </p:cNvSpPr>
          <p:nvPr>
            <p:ph type="sldNum" sz="quarter" idx="12"/>
          </p:nvPr>
        </p:nvSpPr>
        <p:spPr/>
        <p:txBody>
          <a:bodyPr/>
          <a:lstStyle/>
          <a:p>
            <a:fld id="{43132BA7-BF42-4D78-A319-4DAF7100E3DC}" type="slidenum">
              <a:rPr lang="en-IN" smtClean="0"/>
              <a:t>‹#›</a:t>
            </a:fld>
            <a:endParaRPr lang="en-IN"/>
          </a:p>
        </p:txBody>
      </p:sp>
    </p:spTree>
    <p:extLst>
      <p:ext uri="{BB962C8B-B14F-4D97-AF65-F5344CB8AC3E}">
        <p14:creationId xmlns:p14="http://schemas.microsoft.com/office/powerpoint/2010/main" val="16261190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514728-3B62-C655-CC1C-FA14ADCF647F}"/>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505D5569-651E-1836-9B7A-A6313EFE1E0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46BCBD8-96FD-A9AE-2CE8-E6B1FD363583}"/>
              </a:ext>
            </a:extLst>
          </p:cNvPr>
          <p:cNvSpPr>
            <a:spLocks noGrp="1"/>
          </p:cNvSpPr>
          <p:nvPr>
            <p:ph type="dt" sz="half" idx="10"/>
          </p:nvPr>
        </p:nvSpPr>
        <p:spPr/>
        <p:txBody>
          <a:bodyPr/>
          <a:lstStyle/>
          <a:p>
            <a:fld id="{746AF4C9-0088-41A5-9EC4-C543450B7CBD}" type="datetimeFigureOut">
              <a:rPr lang="en-IN" smtClean="0"/>
              <a:t>06-08-2023</a:t>
            </a:fld>
            <a:endParaRPr lang="en-IN"/>
          </a:p>
        </p:txBody>
      </p:sp>
      <p:sp>
        <p:nvSpPr>
          <p:cNvPr id="5" name="Footer Placeholder 4">
            <a:extLst>
              <a:ext uri="{FF2B5EF4-FFF2-40B4-BE49-F238E27FC236}">
                <a16:creationId xmlns:a16="http://schemas.microsoft.com/office/drawing/2014/main" id="{5A64C447-F58C-98C6-0B66-B10B4EC8A88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C4EADB7-DCBC-8444-657E-4F230180C674}"/>
              </a:ext>
            </a:extLst>
          </p:cNvPr>
          <p:cNvSpPr>
            <a:spLocks noGrp="1"/>
          </p:cNvSpPr>
          <p:nvPr>
            <p:ph type="sldNum" sz="quarter" idx="12"/>
          </p:nvPr>
        </p:nvSpPr>
        <p:spPr/>
        <p:txBody>
          <a:bodyPr/>
          <a:lstStyle/>
          <a:p>
            <a:fld id="{43132BA7-BF42-4D78-A319-4DAF7100E3DC}" type="slidenum">
              <a:rPr lang="en-IN" smtClean="0"/>
              <a:t>‹#›</a:t>
            </a:fld>
            <a:endParaRPr lang="en-IN"/>
          </a:p>
        </p:txBody>
      </p:sp>
    </p:spTree>
    <p:extLst>
      <p:ext uri="{BB962C8B-B14F-4D97-AF65-F5344CB8AC3E}">
        <p14:creationId xmlns:p14="http://schemas.microsoft.com/office/powerpoint/2010/main" val="6948617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FFFC15-F9FD-D91E-54F3-4E4A9589BA8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2DB46748-4AE9-DE66-E829-3E44E6F5080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2B895E3-5564-9950-A70E-8677CED7FE60}"/>
              </a:ext>
            </a:extLst>
          </p:cNvPr>
          <p:cNvSpPr>
            <a:spLocks noGrp="1"/>
          </p:cNvSpPr>
          <p:nvPr>
            <p:ph type="dt" sz="half" idx="10"/>
          </p:nvPr>
        </p:nvSpPr>
        <p:spPr/>
        <p:txBody>
          <a:bodyPr/>
          <a:lstStyle/>
          <a:p>
            <a:fld id="{746AF4C9-0088-41A5-9EC4-C543450B7CBD}" type="datetimeFigureOut">
              <a:rPr lang="en-IN" smtClean="0"/>
              <a:t>06-08-2023</a:t>
            </a:fld>
            <a:endParaRPr lang="en-IN"/>
          </a:p>
        </p:txBody>
      </p:sp>
      <p:sp>
        <p:nvSpPr>
          <p:cNvPr id="5" name="Footer Placeholder 4">
            <a:extLst>
              <a:ext uri="{FF2B5EF4-FFF2-40B4-BE49-F238E27FC236}">
                <a16:creationId xmlns:a16="http://schemas.microsoft.com/office/drawing/2014/main" id="{5806E9BA-DB5C-0206-0A2C-54C8EF5DFBF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5B3CD15-DB32-09A4-2DB3-0084F8C31B67}"/>
              </a:ext>
            </a:extLst>
          </p:cNvPr>
          <p:cNvSpPr>
            <a:spLocks noGrp="1"/>
          </p:cNvSpPr>
          <p:nvPr>
            <p:ph type="sldNum" sz="quarter" idx="12"/>
          </p:nvPr>
        </p:nvSpPr>
        <p:spPr/>
        <p:txBody>
          <a:bodyPr/>
          <a:lstStyle/>
          <a:p>
            <a:fld id="{43132BA7-BF42-4D78-A319-4DAF7100E3DC}" type="slidenum">
              <a:rPr lang="en-IN" smtClean="0"/>
              <a:t>‹#›</a:t>
            </a:fld>
            <a:endParaRPr lang="en-IN"/>
          </a:p>
        </p:txBody>
      </p:sp>
    </p:spTree>
    <p:extLst>
      <p:ext uri="{BB962C8B-B14F-4D97-AF65-F5344CB8AC3E}">
        <p14:creationId xmlns:p14="http://schemas.microsoft.com/office/powerpoint/2010/main" val="22249211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D980BC-CD34-EDFA-C6B0-B5DBD37D7527}"/>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9DE49D3F-F4BB-5313-082B-AB2BF954522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55836A82-63C3-5FAA-13C7-3D302D24C92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A3C442C-1310-3DBD-DA07-51FAFD8483C1}"/>
              </a:ext>
            </a:extLst>
          </p:cNvPr>
          <p:cNvSpPr>
            <a:spLocks noGrp="1"/>
          </p:cNvSpPr>
          <p:nvPr>
            <p:ph type="dt" sz="half" idx="10"/>
          </p:nvPr>
        </p:nvSpPr>
        <p:spPr/>
        <p:txBody>
          <a:bodyPr/>
          <a:lstStyle/>
          <a:p>
            <a:fld id="{746AF4C9-0088-41A5-9EC4-C543450B7CBD}" type="datetimeFigureOut">
              <a:rPr lang="en-IN" smtClean="0"/>
              <a:t>06-08-2023</a:t>
            </a:fld>
            <a:endParaRPr lang="en-IN"/>
          </a:p>
        </p:txBody>
      </p:sp>
      <p:sp>
        <p:nvSpPr>
          <p:cNvPr id="6" name="Footer Placeholder 5">
            <a:extLst>
              <a:ext uri="{FF2B5EF4-FFF2-40B4-BE49-F238E27FC236}">
                <a16:creationId xmlns:a16="http://schemas.microsoft.com/office/drawing/2014/main" id="{F8727A9E-EA35-4A96-645B-ED0AD2A9D1E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3F0F9C5-3DDF-3A3F-BAEC-6C5FD989C175}"/>
              </a:ext>
            </a:extLst>
          </p:cNvPr>
          <p:cNvSpPr>
            <a:spLocks noGrp="1"/>
          </p:cNvSpPr>
          <p:nvPr>
            <p:ph type="sldNum" sz="quarter" idx="12"/>
          </p:nvPr>
        </p:nvSpPr>
        <p:spPr/>
        <p:txBody>
          <a:bodyPr/>
          <a:lstStyle/>
          <a:p>
            <a:fld id="{43132BA7-BF42-4D78-A319-4DAF7100E3DC}" type="slidenum">
              <a:rPr lang="en-IN" smtClean="0"/>
              <a:t>‹#›</a:t>
            </a:fld>
            <a:endParaRPr lang="en-IN"/>
          </a:p>
        </p:txBody>
      </p:sp>
    </p:spTree>
    <p:extLst>
      <p:ext uri="{BB962C8B-B14F-4D97-AF65-F5344CB8AC3E}">
        <p14:creationId xmlns:p14="http://schemas.microsoft.com/office/powerpoint/2010/main" val="9344788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93A900-F2BD-6E45-20AA-FD004905D0DB}"/>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F37A95B-A6F0-78A0-1459-BEEE72E1F49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5E57050-DEB1-0A6C-07F9-EB13FE2F32C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87413051-57A5-E610-C0E7-C3A95C1E2E6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C0FFC8F-82CD-EFBA-DC11-AC7D662746E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BFF8CDF3-4927-ED4D-3E2F-49EE2E50D5AA}"/>
              </a:ext>
            </a:extLst>
          </p:cNvPr>
          <p:cNvSpPr>
            <a:spLocks noGrp="1"/>
          </p:cNvSpPr>
          <p:nvPr>
            <p:ph type="dt" sz="half" idx="10"/>
          </p:nvPr>
        </p:nvSpPr>
        <p:spPr/>
        <p:txBody>
          <a:bodyPr/>
          <a:lstStyle/>
          <a:p>
            <a:fld id="{746AF4C9-0088-41A5-9EC4-C543450B7CBD}" type="datetimeFigureOut">
              <a:rPr lang="en-IN" smtClean="0"/>
              <a:t>06-08-2023</a:t>
            </a:fld>
            <a:endParaRPr lang="en-IN"/>
          </a:p>
        </p:txBody>
      </p:sp>
      <p:sp>
        <p:nvSpPr>
          <p:cNvPr id="8" name="Footer Placeholder 7">
            <a:extLst>
              <a:ext uri="{FF2B5EF4-FFF2-40B4-BE49-F238E27FC236}">
                <a16:creationId xmlns:a16="http://schemas.microsoft.com/office/drawing/2014/main" id="{8E79DBF1-3D80-2887-CE72-9233083F2FDB}"/>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5A0021F2-03CB-0638-5013-D2B52232A039}"/>
              </a:ext>
            </a:extLst>
          </p:cNvPr>
          <p:cNvSpPr>
            <a:spLocks noGrp="1"/>
          </p:cNvSpPr>
          <p:nvPr>
            <p:ph type="sldNum" sz="quarter" idx="12"/>
          </p:nvPr>
        </p:nvSpPr>
        <p:spPr/>
        <p:txBody>
          <a:bodyPr/>
          <a:lstStyle/>
          <a:p>
            <a:fld id="{43132BA7-BF42-4D78-A319-4DAF7100E3DC}" type="slidenum">
              <a:rPr lang="en-IN" smtClean="0"/>
              <a:t>‹#›</a:t>
            </a:fld>
            <a:endParaRPr lang="en-IN"/>
          </a:p>
        </p:txBody>
      </p:sp>
    </p:spTree>
    <p:extLst>
      <p:ext uri="{BB962C8B-B14F-4D97-AF65-F5344CB8AC3E}">
        <p14:creationId xmlns:p14="http://schemas.microsoft.com/office/powerpoint/2010/main" val="16312044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13552F-BC02-F502-4C05-6A3E6F6408EB}"/>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C59D2F2E-D5D2-4E93-DE52-73119C876FC9}"/>
              </a:ext>
            </a:extLst>
          </p:cNvPr>
          <p:cNvSpPr>
            <a:spLocks noGrp="1"/>
          </p:cNvSpPr>
          <p:nvPr>
            <p:ph type="dt" sz="half" idx="10"/>
          </p:nvPr>
        </p:nvSpPr>
        <p:spPr/>
        <p:txBody>
          <a:bodyPr/>
          <a:lstStyle/>
          <a:p>
            <a:fld id="{746AF4C9-0088-41A5-9EC4-C543450B7CBD}" type="datetimeFigureOut">
              <a:rPr lang="en-IN" smtClean="0"/>
              <a:t>06-08-2023</a:t>
            </a:fld>
            <a:endParaRPr lang="en-IN"/>
          </a:p>
        </p:txBody>
      </p:sp>
      <p:sp>
        <p:nvSpPr>
          <p:cNvPr id="4" name="Footer Placeholder 3">
            <a:extLst>
              <a:ext uri="{FF2B5EF4-FFF2-40B4-BE49-F238E27FC236}">
                <a16:creationId xmlns:a16="http://schemas.microsoft.com/office/drawing/2014/main" id="{4EE3618C-8A34-9E53-DA7C-2D9E064444E7}"/>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EDFEE75E-E028-38AD-4335-F552EF28CA5F}"/>
              </a:ext>
            </a:extLst>
          </p:cNvPr>
          <p:cNvSpPr>
            <a:spLocks noGrp="1"/>
          </p:cNvSpPr>
          <p:nvPr>
            <p:ph type="sldNum" sz="quarter" idx="12"/>
          </p:nvPr>
        </p:nvSpPr>
        <p:spPr/>
        <p:txBody>
          <a:bodyPr/>
          <a:lstStyle/>
          <a:p>
            <a:fld id="{43132BA7-BF42-4D78-A319-4DAF7100E3DC}" type="slidenum">
              <a:rPr lang="en-IN" smtClean="0"/>
              <a:t>‹#›</a:t>
            </a:fld>
            <a:endParaRPr lang="en-IN"/>
          </a:p>
        </p:txBody>
      </p:sp>
    </p:spTree>
    <p:extLst>
      <p:ext uri="{BB962C8B-B14F-4D97-AF65-F5344CB8AC3E}">
        <p14:creationId xmlns:p14="http://schemas.microsoft.com/office/powerpoint/2010/main" val="23212241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2412047-840E-785A-D380-1EF1D130FCA2}"/>
              </a:ext>
            </a:extLst>
          </p:cNvPr>
          <p:cNvSpPr>
            <a:spLocks noGrp="1"/>
          </p:cNvSpPr>
          <p:nvPr>
            <p:ph type="dt" sz="half" idx="10"/>
          </p:nvPr>
        </p:nvSpPr>
        <p:spPr/>
        <p:txBody>
          <a:bodyPr/>
          <a:lstStyle/>
          <a:p>
            <a:fld id="{746AF4C9-0088-41A5-9EC4-C543450B7CBD}" type="datetimeFigureOut">
              <a:rPr lang="en-IN" smtClean="0"/>
              <a:t>06-08-2023</a:t>
            </a:fld>
            <a:endParaRPr lang="en-IN"/>
          </a:p>
        </p:txBody>
      </p:sp>
      <p:sp>
        <p:nvSpPr>
          <p:cNvPr id="3" name="Footer Placeholder 2">
            <a:extLst>
              <a:ext uri="{FF2B5EF4-FFF2-40B4-BE49-F238E27FC236}">
                <a16:creationId xmlns:a16="http://schemas.microsoft.com/office/drawing/2014/main" id="{1DE69CA1-E332-C2DD-6152-AE981D2449FC}"/>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DEA93C75-0CA3-AB30-1911-9B4167753379}"/>
              </a:ext>
            </a:extLst>
          </p:cNvPr>
          <p:cNvSpPr>
            <a:spLocks noGrp="1"/>
          </p:cNvSpPr>
          <p:nvPr>
            <p:ph type="sldNum" sz="quarter" idx="12"/>
          </p:nvPr>
        </p:nvSpPr>
        <p:spPr/>
        <p:txBody>
          <a:bodyPr/>
          <a:lstStyle/>
          <a:p>
            <a:fld id="{43132BA7-BF42-4D78-A319-4DAF7100E3DC}" type="slidenum">
              <a:rPr lang="en-IN" smtClean="0"/>
              <a:t>‹#›</a:t>
            </a:fld>
            <a:endParaRPr lang="en-IN"/>
          </a:p>
        </p:txBody>
      </p:sp>
    </p:spTree>
    <p:extLst>
      <p:ext uri="{BB962C8B-B14F-4D97-AF65-F5344CB8AC3E}">
        <p14:creationId xmlns:p14="http://schemas.microsoft.com/office/powerpoint/2010/main" val="13940091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72A524-8343-6C41-D5A6-7390F3B5188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E3AF2545-F5CC-1B9D-FF83-B4CA8120378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E1B518FC-C8BD-A71B-AB59-47B475071D4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451FF0C-381C-BC0E-D956-D8A6C0953CCA}"/>
              </a:ext>
            </a:extLst>
          </p:cNvPr>
          <p:cNvSpPr>
            <a:spLocks noGrp="1"/>
          </p:cNvSpPr>
          <p:nvPr>
            <p:ph type="dt" sz="half" idx="10"/>
          </p:nvPr>
        </p:nvSpPr>
        <p:spPr/>
        <p:txBody>
          <a:bodyPr/>
          <a:lstStyle/>
          <a:p>
            <a:fld id="{746AF4C9-0088-41A5-9EC4-C543450B7CBD}" type="datetimeFigureOut">
              <a:rPr lang="en-IN" smtClean="0"/>
              <a:t>06-08-2023</a:t>
            </a:fld>
            <a:endParaRPr lang="en-IN"/>
          </a:p>
        </p:txBody>
      </p:sp>
      <p:sp>
        <p:nvSpPr>
          <p:cNvPr id="6" name="Footer Placeholder 5">
            <a:extLst>
              <a:ext uri="{FF2B5EF4-FFF2-40B4-BE49-F238E27FC236}">
                <a16:creationId xmlns:a16="http://schemas.microsoft.com/office/drawing/2014/main" id="{57A6E71B-FF38-926D-95A7-C06F94D6233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72C132E4-4A27-CF8E-211B-B39778D869ED}"/>
              </a:ext>
            </a:extLst>
          </p:cNvPr>
          <p:cNvSpPr>
            <a:spLocks noGrp="1"/>
          </p:cNvSpPr>
          <p:nvPr>
            <p:ph type="sldNum" sz="quarter" idx="12"/>
          </p:nvPr>
        </p:nvSpPr>
        <p:spPr/>
        <p:txBody>
          <a:bodyPr/>
          <a:lstStyle/>
          <a:p>
            <a:fld id="{43132BA7-BF42-4D78-A319-4DAF7100E3DC}" type="slidenum">
              <a:rPr lang="en-IN" smtClean="0"/>
              <a:t>‹#›</a:t>
            </a:fld>
            <a:endParaRPr lang="en-IN"/>
          </a:p>
        </p:txBody>
      </p:sp>
    </p:spTree>
    <p:extLst>
      <p:ext uri="{BB962C8B-B14F-4D97-AF65-F5344CB8AC3E}">
        <p14:creationId xmlns:p14="http://schemas.microsoft.com/office/powerpoint/2010/main" val="6953455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12E509-E94C-2B12-BA81-1752EF77293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067D84A7-1E6C-A480-A3AE-8AF9BD2A9B6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1E06F4EB-99E7-D980-6AD4-FBC60DE18A5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50028AD-C3F9-3552-90DB-4261B161138B}"/>
              </a:ext>
            </a:extLst>
          </p:cNvPr>
          <p:cNvSpPr>
            <a:spLocks noGrp="1"/>
          </p:cNvSpPr>
          <p:nvPr>
            <p:ph type="dt" sz="half" idx="10"/>
          </p:nvPr>
        </p:nvSpPr>
        <p:spPr/>
        <p:txBody>
          <a:bodyPr/>
          <a:lstStyle/>
          <a:p>
            <a:fld id="{746AF4C9-0088-41A5-9EC4-C543450B7CBD}" type="datetimeFigureOut">
              <a:rPr lang="en-IN" smtClean="0"/>
              <a:t>06-08-2023</a:t>
            </a:fld>
            <a:endParaRPr lang="en-IN"/>
          </a:p>
        </p:txBody>
      </p:sp>
      <p:sp>
        <p:nvSpPr>
          <p:cNvPr id="6" name="Footer Placeholder 5">
            <a:extLst>
              <a:ext uri="{FF2B5EF4-FFF2-40B4-BE49-F238E27FC236}">
                <a16:creationId xmlns:a16="http://schemas.microsoft.com/office/drawing/2014/main" id="{7030CDEF-547B-1268-9C1A-DCB74BE52BC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24E14B42-BCFD-0E8D-8FD9-69943418D29A}"/>
              </a:ext>
            </a:extLst>
          </p:cNvPr>
          <p:cNvSpPr>
            <a:spLocks noGrp="1"/>
          </p:cNvSpPr>
          <p:nvPr>
            <p:ph type="sldNum" sz="quarter" idx="12"/>
          </p:nvPr>
        </p:nvSpPr>
        <p:spPr/>
        <p:txBody>
          <a:bodyPr/>
          <a:lstStyle/>
          <a:p>
            <a:fld id="{43132BA7-BF42-4D78-A319-4DAF7100E3DC}" type="slidenum">
              <a:rPr lang="en-IN" smtClean="0"/>
              <a:t>‹#›</a:t>
            </a:fld>
            <a:endParaRPr lang="en-IN"/>
          </a:p>
        </p:txBody>
      </p:sp>
    </p:spTree>
    <p:extLst>
      <p:ext uri="{BB962C8B-B14F-4D97-AF65-F5344CB8AC3E}">
        <p14:creationId xmlns:p14="http://schemas.microsoft.com/office/powerpoint/2010/main" val="12345086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72FE71D-D7EE-06B3-4DDA-4420B0B7B3F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A3A9DF1E-4160-AA9D-90A8-51F4655F8DD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3638C40-9085-5038-0B4E-D6B217FA49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46AF4C9-0088-41A5-9EC4-C543450B7CBD}" type="datetimeFigureOut">
              <a:rPr lang="en-IN" smtClean="0"/>
              <a:t>06-08-2023</a:t>
            </a:fld>
            <a:endParaRPr lang="en-IN"/>
          </a:p>
        </p:txBody>
      </p:sp>
      <p:sp>
        <p:nvSpPr>
          <p:cNvPr id="5" name="Footer Placeholder 4">
            <a:extLst>
              <a:ext uri="{FF2B5EF4-FFF2-40B4-BE49-F238E27FC236}">
                <a16:creationId xmlns:a16="http://schemas.microsoft.com/office/drawing/2014/main" id="{3CBEF1F2-BB0F-BE1F-11C1-077BFB49A69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57BBA80A-BF5F-FA2D-711D-10F3B5FF604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3132BA7-BF42-4D78-A319-4DAF7100E3DC}" type="slidenum">
              <a:rPr lang="en-IN" smtClean="0"/>
              <a:t>‹#›</a:t>
            </a:fld>
            <a:endParaRPr lang="en-IN"/>
          </a:p>
        </p:txBody>
      </p:sp>
    </p:spTree>
    <p:extLst>
      <p:ext uri="{BB962C8B-B14F-4D97-AF65-F5344CB8AC3E}">
        <p14:creationId xmlns:p14="http://schemas.microsoft.com/office/powerpoint/2010/main" val="204156440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hyperlink" Target="https://www.publicdomainpictures.net/view-image.php?image=68467&amp;picture=sound-waves"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426B180-1B29-1602-A6C0-20381171F73C}"/>
              </a:ext>
            </a:extLst>
          </p:cNvPr>
          <p:cNvPicPr>
            <a:picLocks noChangeAspect="1"/>
          </p:cNvPicPr>
          <p:nvPr/>
        </p:nvPicPr>
        <p:blipFill>
          <a:blip r:embed="rId2"/>
          <a:stretch>
            <a:fillRect/>
          </a:stretch>
        </p:blipFill>
        <p:spPr>
          <a:xfrm>
            <a:off x="0" y="0"/>
            <a:ext cx="12192000" cy="6857999"/>
          </a:xfrm>
          <a:prstGeom prst="rect">
            <a:avLst/>
          </a:prstGeom>
        </p:spPr>
      </p:pic>
      <p:sp>
        <p:nvSpPr>
          <p:cNvPr id="5" name="TextBox 4">
            <a:extLst>
              <a:ext uri="{FF2B5EF4-FFF2-40B4-BE49-F238E27FC236}">
                <a16:creationId xmlns:a16="http://schemas.microsoft.com/office/drawing/2014/main" id="{0AF95736-4819-C620-69BF-713F43819EEB}"/>
              </a:ext>
            </a:extLst>
          </p:cNvPr>
          <p:cNvSpPr txBox="1"/>
          <p:nvPr/>
        </p:nvSpPr>
        <p:spPr>
          <a:xfrm>
            <a:off x="912253" y="528034"/>
            <a:ext cx="10367493" cy="1446550"/>
          </a:xfrm>
          <a:prstGeom prst="rect">
            <a:avLst/>
          </a:prstGeom>
          <a:noFill/>
        </p:spPr>
        <p:txBody>
          <a:bodyPr wrap="square" rtlCol="0">
            <a:spAutoFit/>
          </a:bodyPr>
          <a:lstStyle/>
          <a:p>
            <a:pPr algn="ctr"/>
            <a:r>
              <a:rPr kumimoji="0" lang="en-IO" sz="4400" b="1" i="0" u="sng" strike="noStrike" kern="1200" cap="all" spc="300" normalizeH="0" baseline="0" noProof="0" dirty="0">
                <a:ln>
                  <a:noFill/>
                </a:ln>
                <a:solidFill>
                  <a:prstClr val="white"/>
                </a:solidFill>
                <a:effectLst/>
                <a:uLnTx/>
                <a:uFillTx/>
                <a:latin typeface="Times New Roman" panose="02020603050405020304" pitchFamily="18" charset="0"/>
                <a:ea typeface="Microsoft Yi Baiti" panose="03000500000000000000" pitchFamily="66" charset="0"/>
                <a:cs typeface="Times New Roman" panose="02020603050405020304" pitchFamily="18" charset="0"/>
              </a:rPr>
              <a:t>voice recognition for                 authentication</a:t>
            </a:r>
            <a:endParaRPr lang="en-IN" dirty="0"/>
          </a:p>
        </p:txBody>
      </p:sp>
      <p:sp>
        <p:nvSpPr>
          <p:cNvPr id="6" name="TextBox 5">
            <a:extLst>
              <a:ext uri="{FF2B5EF4-FFF2-40B4-BE49-F238E27FC236}">
                <a16:creationId xmlns:a16="http://schemas.microsoft.com/office/drawing/2014/main" id="{303AC384-91FA-B205-2A2D-94488D4262F1}"/>
              </a:ext>
            </a:extLst>
          </p:cNvPr>
          <p:cNvSpPr txBox="1"/>
          <p:nvPr/>
        </p:nvSpPr>
        <p:spPr>
          <a:xfrm>
            <a:off x="772733" y="2820472"/>
            <a:ext cx="3850783" cy="34163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sng" strike="noStrike" kern="1200" cap="none" spc="0" normalizeH="0" baseline="0" noProof="0" dirty="0">
                <a:ln>
                  <a:noFill/>
                </a:ln>
                <a:solidFill>
                  <a:prstClr val="white"/>
                </a:solidFill>
                <a:effectLst/>
                <a:uLnTx/>
                <a:uFillTx/>
                <a:latin typeface="Calibri" panose="020F0502020204030204"/>
                <a:ea typeface="+mn-ea"/>
                <a:cs typeface="+mn-cs"/>
              </a:rPr>
              <a:t>​</a:t>
            </a:r>
            <a:r>
              <a:rPr kumimoji="0" lang="en-US" sz="1800" b="1" i="0" u="sng"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MEMBERS</a:t>
            </a:r>
            <a:endParaRPr kumimoji="0" lang="en-IO" sz="1800" b="1" i="0" u="sng"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O" sz="1800" b="1" i="0" u="sng"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Roll.no</a:t>
            </a:r>
            <a:r>
              <a:rPr kumimoji="0" lang="en-IO" sz="18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      </a:t>
            </a:r>
            <a:r>
              <a:rPr kumimoji="0" lang="en-IO" sz="1800" b="1" i="0" u="sng"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Name</a:t>
            </a:r>
            <a:r>
              <a:rPr kumimoji="0" lang="en-IO" sz="18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       </a:t>
            </a:r>
            <a:r>
              <a:rPr kumimoji="0" lang="en-IO" sz="1800" b="1" i="0" u="sng"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Register.No.</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O" sz="18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                     </a:t>
            </a:r>
            <a:endParaRPr kumimoji="0" lang="en-IN" sz="18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O" sz="18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1.</a:t>
            </a:r>
            <a:r>
              <a:rPr kumimoji="0" lang="en-US" sz="18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  </a:t>
            </a:r>
            <a:r>
              <a:rPr kumimoji="0" lang="en-IN" sz="18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 </a:t>
            </a:r>
            <a:r>
              <a:rPr kumimoji="0" lang="en-US" sz="18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Abhaya Das B	</a:t>
            </a:r>
            <a:r>
              <a:rPr kumimoji="0" lang="en-IO" sz="18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 </a:t>
            </a:r>
            <a:r>
              <a:rPr kumimoji="0" lang="en-US" sz="18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 LBT20CS001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O" sz="18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14.</a:t>
            </a:r>
            <a:r>
              <a:rPr kumimoji="0" lang="en-IN" sz="18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 </a:t>
            </a:r>
            <a:r>
              <a:rPr kumimoji="0" lang="en-US" sz="18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Anjana </a:t>
            </a:r>
            <a:r>
              <a:rPr kumimoji="0" lang="en-IO" sz="18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 </a:t>
            </a:r>
            <a:r>
              <a:rPr kumimoji="0" lang="en-US" sz="18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A</a:t>
            </a:r>
            <a:r>
              <a:rPr kumimoji="0" lang="en-IO" sz="18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a:t>
            </a:r>
            <a:r>
              <a:rPr kumimoji="0" lang="en-US" sz="18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P	</a:t>
            </a:r>
            <a:r>
              <a:rPr kumimoji="0" lang="en-IO" sz="18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  </a:t>
            </a:r>
            <a:r>
              <a:rPr kumimoji="0" lang="en-US" sz="18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LBT20CS014</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O" sz="18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25. </a:t>
            </a:r>
            <a:r>
              <a:rPr kumimoji="0" lang="en-US" sz="18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Ashritha Menon	</a:t>
            </a:r>
            <a:r>
              <a:rPr kumimoji="0" lang="en-IO" sz="18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 </a:t>
            </a:r>
            <a:r>
              <a:rPr kumimoji="0" lang="en-US" sz="18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 LBT20CS025</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O" sz="18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29. </a:t>
            </a:r>
            <a:r>
              <a:rPr kumimoji="0" lang="en-US" sz="18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Aysha Najeem	</a:t>
            </a:r>
            <a:r>
              <a:rPr kumimoji="0" lang="en-IO" sz="18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 </a:t>
            </a:r>
            <a:r>
              <a:rPr kumimoji="0" lang="en-US" sz="18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 LBT20CS029</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8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sng"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GUIDE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O" sz="18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Prof. Raji Ramachandran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O" sz="18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Dept Of CSE,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O" sz="18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LBSITW</a:t>
            </a:r>
            <a:endParaRPr kumimoji="0" lang="en-US" sz="1800" b="1" i="0" u="sng"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0" name="Text Placeholder 6">
            <a:extLst>
              <a:ext uri="{FF2B5EF4-FFF2-40B4-BE49-F238E27FC236}">
                <a16:creationId xmlns:a16="http://schemas.microsoft.com/office/drawing/2014/main" id="{5D865526-EC39-4780-A2A8-274A80A5C19B}"/>
              </a:ext>
            </a:extLst>
          </p:cNvPr>
          <p:cNvSpPr>
            <a:spLocks noGrp="1"/>
          </p:cNvSpPr>
          <p:nvPr/>
        </p:nvSpPr>
        <p:spPr>
          <a:xfrm>
            <a:off x="7678937" y="5480278"/>
            <a:ext cx="3740330" cy="570603"/>
          </a:xfrm>
          <a:prstGeom prst="rect">
            <a:avLst/>
          </a:prstGeom>
          <a:gradFill flip="none" rotWithShape="1">
            <a:gsLst>
              <a:gs pos="0">
                <a:srgbClr val="01023B"/>
              </a:gs>
              <a:gs pos="100000">
                <a:srgbClr val="E99757">
                  <a:lumMod val="97000"/>
                  <a:lumOff val="3000"/>
                </a:srgbClr>
              </a:gs>
              <a:gs pos="50000">
                <a:srgbClr val="A53F52"/>
              </a:gs>
            </a:gsLst>
            <a:lin ang="10800000" scaled="1"/>
            <a:tileRect/>
          </a:gradFill>
        </p:spPr>
        <p:txBody>
          <a:bodyPr vert="horz" lIns="91440" tIns="45720" rIns="91440" bIns="45720" rtlCol="0">
            <a:noAutofit/>
          </a:bodyPr>
          <a:lstStyle>
            <a:lvl1pPr marL="0" indent="0" algn="ctr" defTabSz="914400" rtl="0" eaLnBrk="1" latinLnBrk="0" hangingPunct="1">
              <a:lnSpc>
                <a:spcPct val="150000"/>
              </a:lnSpc>
              <a:spcBef>
                <a:spcPts val="1000"/>
              </a:spcBef>
              <a:buFont typeface="Arial" panose="020B0604020202020204" pitchFamily="34" charset="0"/>
              <a:buNone/>
              <a:defRPr sz="1800" kern="1200" cap="all" baseline="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50000"/>
              </a:lnSpc>
              <a:spcBef>
                <a:spcPts val="1000"/>
              </a:spcBef>
              <a:spcAft>
                <a:spcPts val="0"/>
              </a:spcAft>
              <a:buClrTx/>
              <a:buSzTx/>
              <a:buFont typeface="Arial" panose="020B0604020202020204" pitchFamily="34" charset="0"/>
              <a:buNone/>
              <a:tabLst/>
              <a:defRPr/>
            </a:pPr>
            <a:r>
              <a:rPr kumimoji="0" lang="en-US" sz="1800" b="1" i="0" u="none" strike="noStrike" kern="1200" cap="all" spc="0" normalizeH="0" baseline="0" noProof="0" dirty="0">
                <a:ln>
                  <a:noFill/>
                </a:ln>
                <a:solidFill>
                  <a:sysClr val="window" lastClr="FFFFFF"/>
                </a:solidFill>
                <a:effectLst/>
                <a:uLnTx/>
                <a:uFillTx/>
                <a:latin typeface="Times New Roman" panose="02020603050405020304" pitchFamily="18" charset="0"/>
                <a:ea typeface="+mn-ea"/>
                <a:cs typeface="Times New Roman" panose="02020603050405020304" pitchFamily="18" charset="0"/>
              </a:rPr>
              <a:t>REVIEW 1</a:t>
            </a:r>
          </a:p>
        </p:txBody>
      </p:sp>
    </p:spTree>
    <p:extLst>
      <p:ext uri="{BB962C8B-B14F-4D97-AF65-F5344CB8AC3E}">
        <p14:creationId xmlns:p14="http://schemas.microsoft.com/office/powerpoint/2010/main" val="41125544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8F02A19-6847-EDB9-C558-34E4499055AB}"/>
              </a:ext>
            </a:extLst>
          </p:cNvPr>
          <p:cNvSpPr txBox="1"/>
          <p:nvPr/>
        </p:nvSpPr>
        <p:spPr>
          <a:xfrm>
            <a:off x="2565400" y="444500"/>
            <a:ext cx="6858000" cy="742511"/>
          </a:xfrm>
          <a:prstGeom prst="rect">
            <a:avLst/>
          </a:prstGeom>
          <a:noFill/>
        </p:spPr>
        <p:txBody>
          <a:bodyPr wrap="square" rtlCol="0">
            <a:spAutoFit/>
          </a:bodyPr>
          <a:lstStyle/>
          <a:p>
            <a:pPr marL="0" marR="0" lvl="0" indent="0" algn="ctr" defTabSz="914400" rtl="0" eaLnBrk="1" fontAlgn="auto" latinLnBrk="0" hangingPunct="1">
              <a:lnSpc>
                <a:spcPct val="150000"/>
              </a:lnSpc>
              <a:spcBef>
                <a:spcPts val="1000"/>
              </a:spcBef>
              <a:spcAft>
                <a:spcPts val="0"/>
              </a:spcAft>
              <a:buClrTx/>
              <a:buSzTx/>
              <a:buFont typeface="Arial" panose="020B0604020202020204" pitchFamily="34" charset="0"/>
              <a:buNone/>
              <a:tabLst/>
              <a:defRPr/>
            </a:pPr>
            <a:r>
              <a:rPr kumimoji="0" lang="en-US" sz="3200" b="1" i="0" u="sng" strike="noStrike" kern="1200" cap="none" spc="0" normalizeH="0" baseline="0" noProof="0">
                <a:ln>
                  <a:noFill/>
                </a:ln>
                <a:solidFill>
                  <a:srgbClr val="2F3342">
                    <a:lumMod val="50000"/>
                  </a:srgbClr>
                </a:solidFill>
                <a:effectLst/>
                <a:uLnTx/>
                <a:uFillTx/>
                <a:latin typeface="Times New Roman" panose="02020603050405020304" pitchFamily="18" charset="0"/>
                <a:ea typeface="+mn-ea"/>
                <a:cs typeface="Times New Roman" panose="02020603050405020304" pitchFamily="18" charset="0"/>
              </a:rPr>
              <a:t>DESIGN AND IMPLEMENTATION</a:t>
            </a:r>
            <a:endParaRPr kumimoji="0" lang="en-US" sz="3200" b="1" i="0" u="sng" strike="noStrike" kern="1200" cap="none" spc="0" normalizeH="0" baseline="0" noProof="0" dirty="0">
              <a:ln>
                <a:noFill/>
              </a:ln>
              <a:solidFill>
                <a:srgbClr val="2F3342">
                  <a:lumMod val="50000"/>
                </a:srgbClr>
              </a:solidFill>
              <a:effectLst/>
              <a:uLnTx/>
              <a:uFillTx/>
              <a:latin typeface="Times New Roman" panose="02020603050405020304" pitchFamily="18" charset="0"/>
              <a:ea typeface="+mn-ea"/>
              <a:cs typeface="Times New Roman" panose="02020603050405020304" pitchFamily="18" charset="0"/>
            </a:endParaRPr>
          </a:p>
        </p:txBody>
      </p:sp>
      <p:sp>
        <p:nvSpPr>
          <p:cNvPr id="5" name="TextBox 4">
            <a:extLst>
              <a:ext uri="{FF2B5EF4-FFF2-40B4-BE49-F238E27FC236}">
                <a16:creationId xmlns:a16="http://schemas.microsoft.com/office/drawing/2014/main" id="{5E66F5CA-08E5-45BD-0B80-12B96AD72658}"/>
              </a:ext>
            </a:extLst>
          </p:cNvPr>
          <p:cNvSpPr txBox="1"/>
          <p:nvPr/>
        </p:nvSpPr>
        <p:spPr>
          <a:xfrm>
            <a:off x="1073150" y="1460500"/>
            <a:ext cx="298450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400" b="1" i="0" u="sng" strike="noStrike" kern="1200" cap="none" spc="0" normalizeH="0" baseline="0" noProof="0" dirty="0">
                <a:ln>
                  <a:noFill/>
                </a:ln>
                <a:solidFill>
                  <a:prstClr val="black">
                    <a:lumMod val="95000"/>
                    <a:lumOff val="5000"/>
                  </a:prstClr>
                </a:solidFill>
                <a:effectLst/>
                <a:uLnTx/>
                <a:uFillTx/>
                <a:latin typeface="Times New Roman" panose="02020603050405020304" pitchFamily="18" charset="0"/>
                <a:ea typeface="+mn-ea"/>
                <a:cs typeface="Times New Roman" panose="02020603050405020304" pitchFamily="18" charset="0"/>
              </a:rPr>
              <a:t>FLOW DIAGRAM</a:t>
            </a:r>
          </a:p>
        </p:txBody>
      </p:sp>
      <p:pic>
        <p:nvPicPr>
          <p:cNvPr id="6" name="Picture 5">
            <a:extLst>
              <a:ext uri="{FF2B5EF4-FFF2-40B4-BE49-F238E27FC236}">
                <a16:creationId xmlns:a16="http://schemas.microsoft.com/office/drawing/2014/main" id="{1821E021-D8B6-24AF-2151-BA2199C3BCAF}"/>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100000"/>
                    </a14:imgEffect>
                  </a14:imgLayer>
                </a14:imgProps>
              </a:ext>
            </a:extLst>
          </a:blip>
          <a:srcRect l="3579" t="35078" r="34376" b="7164"/>
          <a:stretch/>
        </p:blipFill>
        <p:spPr>
          <a:xfrm>
            <a:off x="1073150" y="1965707"/>
            <a:ext cx="10126336" cy="4648639"/>
          </a:xfrm>
          <a:prstGeom prst="rect">
            <a:avLst/>
          </a:prstGeom>
        </p:spPr>
      </p:pic>
      <p:sp>
        <p:nvSpPr>
          <p:cNvPr id="8" name="Rectangle 7">
            <a:extLst>
              <a:ext uri="{FF2B5EF4-FFF2-40B4-BE49-F238E27FC236}">
                <a16:creationId xmlns:a16="http://schemas.microsoft.com/office/drawing/2014/main" id="{7F4C96E7-9D7F-D592-0F74-5FB782D5F3EC}"/>
              </a:ext>
            </a:extLst>
          </p:cNvPr>
          <p:cNvSpPr/>
          <p:nvPr/>
        </p:nvSpPr>
        <p:spPr>
          <a:xfrm>
            <a:off x="9906000" y="5295900"/>
            <a:ext cx="641350" cy="241300"/>
          </a:xfrm>
          <a:prstGeom prst="rect">
            <a:avLst/>
          </a:prstGeom>
          <a:solidFill>
            <a:srgbClr val="F796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Times New Roman" panose="02020603050405020304" pitchFamily="18" charset="0"/>
                <a:cs typeface="Times New Roman" panose="02020603050405020304" pitchFamily="18" charset="0"/>
              </a:rPr>
              <a:t>success</a:t>
            </a:r>
            <a:endParaRPr lang="en-IN" sz="1200" dirty="0">
              <a:solidFill>
                <a:schemeClr val="tx1"/>
              </a:solidFill>
              <a:latin typeface="Times New Roman" panose="02020603050405020304" pitchFamily="18" charset="0"/>
              <a:cs typeface="Times New Roman" panose="02020603050405020304" pitchFamily="18" charset="0"/>
            </a:endParaRPr>
          </a:p>
        </p:txBody>
      </p:sp>
      <p:sp>
        <p:nvSpPr>
          <p:cNvPr id="9" name="Rectangle 8">
            <a:extLst>
              <a:ext uri="{FF2B5EF4-FFF2-40B4-BE49-F238E27FC236}">
                <a16:creationId xmlns:a16="http://schemas.microsoft.com/office/drawing/2014/main" id="{5817AB00-2F6A-A699-6D17-D138AB21DCFE}"/>
              </a:ext>
            </a:extLst>
          </p:cNvPr>
          <p:cNvSpPr/>
          <p:nvPr/>
        </p:nvSpPr>
        <p:spPr>
          <a:xfrm>
            <a:off x="8356600" y="5949950"/>
            <a:ext cx="1231900" cy="285750"/>
          </a:xfrm>
          <a:prstGeom prst="rect">
            <a:avLst/>
          </a:prstGeom>
          <a:solidFill>
            <a:srgbClr val="F796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latin typeface="Times New Roman" panose="02020603050405020304" pitchFamily="18" charset="0"/>
                <a:cs typeface="Times New Roman" panose="02020603050405020304" pitchFamily="18" charset="0"/>
              </a:rPr>
              <a:t>fail</a:t>
            </a:r>
            <a:endParaRPr lang="en-IN" sz="1050" dirty="0">
              <a:solidFill>
                <a:schemeClr val="tx1"/>
              </a:solidFill>
              <a:latin typeface="Times New Roman" panose="02020603050405020304" pitchFamily="18" charset="0"/>
              <a:cs typeface="Times New Roman" panose="02020603050405020304" pitchFamily="18" charset="0"/>
            </a:endParaRPr>
          </a:p>
        </p:txBody>
      </p:sp>
      <p:sp>
        <p:nvSpPr>
          <p:cNvPr id="14" name="Oval 13">
            <a:extLst>
              <a:ext uri="{FF2B5EF4-FFF2-40B4-BE49-F238E27FC236}">
                <a16:creationId xmlns:a16="http://schemas.microsoft.com/office/drawing/2014/main" id="{264FA31C-B513-E699-2B16-7EFD05B1E094}"/>
              </a:ext>
            </a:extLst>
          </p:cNvPr>
          <p:cNvSpPr/>
          <p:nvPr/>
        </p:nvSpPr>
        <p:spPr>
          <a:xfrm>
            <a:off x="9860760" y="5407560"/>
            <a:ext cx="0" cy="0"/>
          </a:xfrm>
          <a:prstGeom prst="ellipse">
            <a:avLst/>
          </a:prstGeom>
          <a:solidFill>
            <a:srgbClr val="000000">
              <a:alpha val="5000"/>
            </a:srgbClr>
          </a:solidFill>
          <a:ln w="90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000000"/>
              </a:solidFill>
            </a:endParaRPr>
          </a:p>
        </p:txBody>
      </p:sp>
      <p:sp>
        <p:nvSpPr>
          <p:cNvPr id="35" name="Isosceles Triangle 34">
            <a:extLst>
              <a:ext uri="{FF2B5EF4-FFF2-40B4-BE49-F238E27FC236}">
                <a16:creationId xmlns:a16="http://schemas.microsoft.com/office/drawing/2014/main" id="{FA6480EC-A540-79B4-198E-65D0A93A9542}"/>
              </a:ext>
            </a:extLst>
          </p:cNvPr>
          <p:cNvSpPr/>
          <p:nvPr/>
        </p:nvSpPr>
        <p:spPr>
          <a:xfrm rot="19748733">
            <a:off x="9872154" y="5392986"/>
            <a:ext cx="54473" cy="52849"/>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36" name="Isosceles Triangle 35">
            <a:extLst>
              <a:ext uri="{FF2B5EF4-FFF2-40B4-BE49-F238E27FC236}">
                <a16:creationId xmlns:a16="http://schemas.microsoft.com/office/drawing/2014/main" id="{D9974E5B-A4BF-E596-DA43-D4EC8E61C574}"/>
              </a:ext>
            </a:extLst>
          </p:cNvPr>
          <p:cNvSpPr/>
          <p:nvPr/>
        </p:nvSpPr>
        <p:spPr>
          <a:xfrm rot="18001776">
            <a:off x="8907472" y="5923525"/>
            <a:ext cx="54473" cy="52849"/>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37" name="TextBox 36">
            <a:extLst>
              <a:ext uri="{FF2B5EF4-FFF2-40B4-BE49-F238E27FC236}">
                <a16:creationId xmlns:a16="http://schemas.microsoft.com/office/drawing/2014/main" id="{5DA827E3-7721-BCAF-9129-7253AF59CB56}"/>
              </a:ext>
            </a:extLst>
          </p:cNvPr>
          <p:cNvSpPr txBox="1"/>
          <p:nvPr/>
        </p:nvSpPr>
        <p:spPr>
          <a:xfrm>
            <a:off x="9588500" y="5209843"/>
            <a:ext cx="385042" cy="246221"/>
          </a:xfrm>
          <a:prstGeom prst="rect">
            <a:avLst/>
          </a:prstGeom>
          <a:noFill/>
        </p:spPr>
        <p:txBody>
          <a:bodyPr wrap="none" rtlCol="0">
            <a:spAutoFit/>
          </a:bodyPr>
          <a:lstStyle/>
          <a:p>
            <a:r>
              <a:rPr lang="en-US" sz="1000" dirty="0">
                <a:latin typeface="Times New Roman" panose="02020603050405020304" pitchFamily="18" charset="0"/>
                <a:cs typeface="Times New Roman" panose="02020603050405020304" pitchFamily="18" charset="0"/>
              </a:rPr>
              <a:t>true</a:t>
            </a:r>
            <a:endParaRPr lang="en-IN" sz="1000" dirty="0">
              <a:latin typeface="Times New Roman" panose="02020603050405020304" pitchFamily="18" charset="0"/>
              <a:cs typeface="Times New Roman" panose="02020603050405020304" pitchFamily="18" charset="0"/>
            </a:endParaRPr>
          </a:p>
        </p:txBody>
      </p:sp>
      <p:sp>
        <p:nvSpPr>
          <p:cNvPr id="38" name="TextBox 37">
            <a:extLst>
              <a:ext uri="{FF2B5EF4-FFF2-40B4-BE49-F238E27FC236}">
                <a16:creationId xmlns:a16="http://schemas.microsoft.com/office/drawing/2014/main" id="{3E56A707-E631-0BBB-9EE5-835F1AE182DF}"/>
              </a:ext>
            </a:extLst>
          </p:cNvPr>
          <p:cNvSpPr txBox="1"/>
          <p:nvPr/>
        </p:nvSpPr>
        <p:spPr>
          <a:xfrm>
            <a:off x="8898200" y="5748178"/>
            <a:ext cx="402674" cy="230832"/>
          </a:xfrm>
          <a:prstGeom prst="rect">
            <a:avLst/>
          </a:prstGeom>
          <a:noFill/>
        </p:spPr>
        <p:txBody>
          <a:bodyPr wrap="none" rtlCol="0">
            <a:spAutoFit/>
          </a:bodyPr>
          <a:lstStyle/>
          <a:p>
            <a:r>
              <a:rPr lang="en-US" sz="900" dirty="0">
                <a:latin typeface="Times New Roman" panose="02020603050405020304" pitchFamily="18" charset="0"/>
                <a:cs typeface="Times New Roman" panose="02020603050405020304" pitchFamily="18" charset="0"/>
              </a:rPr>
              <a:t>false</a:t>
            </a:r>
            <a:endParaRPr lang="en-IN" sz="9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525608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09CD1EB1-D0BA-2854-A197-A6F6B3684F55}"/>
              </a:ext>
            </a:extLst>
          </p:cNvPr>
          <p:cNvPicPr>
            <a:picLocks noChangeAspect="1"/>
          </p:cNvPicPr>
          <p:nvPr/>
        </p:nvPicPr>
        <p:blipFill>
          <a:blip r:embed="rId2">
            <a:clrChange>
              <a:clrFrom>
                <a:srgbClr val="FCFCFC"/>
              </a:clrFrom>
              <a:clrTo>
                <a:srgbClr val="FCFCFC">
                  <a:alpha val="0"/>
                </a:srgbClr>
              </a:clrTo>
            </a:clrChange>
            <a:extLst>
              <a:ext uri="{BEBA8EAE-BF5A-486C-A8C5-ECC9F3942E4B}">
                <a14:imgProps xmlns:a14="http://schemas.microsoft.com/office/drawing/2010/main">
                  <a14:imgLayer r:embed="rId3">
                    <a14:imgEffect>
                      <a14:artisticLineDrawing/>
                    </a14:imgEffect>
                  </a14:imgLayer>
                </a14:imgProps>
              </a:ext>
              <a:ext uri="{28A0092B-C50C-407E-A947-70E740481C1C}">
                <a14:useLocalDpi xmlns:a14="http://schemas.microsoft.com/office/drawing/2010/main" val="0"/>
              </a:ext>
            </a:extLst>
          </a:blip>
          <a:stretch>
            <a:fillRect/>
          </a:stretch>
        </p:blipFill>
        <p:spPr>
          <a:xfrm>
            <a:off x="2667000" y="0"/>
            <a:ext cx="6858000" cy="6858000"/>
          </a:xfrm>
          <a:prstGeom prst="rect">
            <a:avLst/>
          </a:prstGeom>
        </p:spPr>
      </p:pic>
      <p:sp>
        <p:nvSpPr>
          <p:cNvPr id="7" name="Rectangle 6">
            <a:extLst>
              <a:ext uri="{FF2B5EF4-FFF2-40B4-BE49-F238E27FC236}">
                <a16:creationId xmlns:a16="http://schemas.microsoft.com/office/drawing/2014/main" id="{871577A4-436E-A13A-56CC-9AF779CFACA2}"/>
              </a:ext>
            </a:extLst>
          </p:cNvPr>
          <p:cNvSpPr/>
          <p:nvPr/>
        </p:nvSpPr>
        <p:spPr>
          <a:xfrm>
            <a:off x="22209214" y="11428899"/>
            <a:ext cx="6772186" cy="68464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0" lang="en-IN" sz="4400" b="1" i="0" u="sng" strike="noStrike" kern="1200" cap="all" spc="0" normalizeH="0" baseline="0" noProof="0" dirty="0">
                <a:ln>
                  <a:noFill/>
                </a:ln>
                <a:solidFill>
                  <a:schemeClr val="tx1"/>
                </a:solidFill>
                <a:effectLst/>
                <a:uLnTx/>
                <a:uFillTx/>
                <a:latin typeface="Times New Roman" panose="02020603050405020304" pitchFamily="18" charset="0"/>
                <a:ea typeface="+mj-ea"/>
                <a:cs typeface="Times New Roman" panose="02020603050405020304" pitchFamily="18" charset="0"/>
              </a:rPr>
              <a:t>M</a:t>
            </a:r>
            <a:r>
              <a:rPr kumimoji="0" lang="en-IO" sz="4400" b="1" i="0" u="sng" strike="noStrike" kern="1200" cap="all" spc="0" normalizeH="0" baseline="0" noProof="0" dirty="0">
                <a:ln>
                  <a:noFill/>
                </a:ln>
                <a:solidFill>
                  <a:schemeClr val="tx1"/>
                </a:solidFill>
                <a:effectLst/>
                <a:uLnTx/>
                <a:uFillTx/>
                <a:latin typeface="Times New Roman" panose="02020603050405020304" pitchFamily="18" charset="0"/>
                <a:ea typeface="+mj-ea"/>
                <a:cs typeface="Times New Roman" panose="02020603050405020304" pitchFamily="18" charset="0"/>
              </a:rPr>
              <a:t>ethodology</a:t>
            </a:r>
            <a:r>
              <a:rPr kumimoji="0" lang="en-US" sz="4400" b="1" i="0" u="sng" strike="noStrike" kern="1200" cap="all" spc="0" normalizeH="0" baseline="0" noProof="0" dirty="0">
                <a:ln>
                  <a:noFill/>
                </a:ln>
                <a:solidFill>
                  <a:schemeClr val="tx1"/>
                </a:solidFill>
                <a:effectLst/>
                <a:uLnTx/>
                <a:uFillTx/>
                <a:latin typeface="Times New Roman" panose="02020603050405020304" pitchFamily="18" charset="0"/>
                <a:ea typeface="+mj-ea"/>
                <a:cs typeface="Times New Roman" panose="02020603050405020304" pitchFamily="18" charset="0"/>
              </a:rPr>
              <a:t>:</a:t>
            </a:r>
            <a:endParaRPr lang="en-US" sz="2000" b="1" i="1" dirty="0">
              <a:solidFill>
                <a:prstClr val="black"/>
              </a:solidFill>
              <a:latin typeface="Times New Roman" panose="02020603050405020304" pitchFamily="18" charset="0"/>
              <a:cs typeface="Times New Roman" panose="02020603050405020304" pitchFamily="18" charset="0"/>
            </a:endParaRPr>
          </a:p>
          <a:p>
            <a:pPr marR="0" lvl="0" algn="just" defTabSz="914400" rtl="0" eaLnBrk="1" fontAlgn="auto" latinLnBrk="0" hangingPunct="1">
              <a:spcBef>
                <a:spcPts val="1000"/>
              </a:spcBef>
              <a:spcAft>
                <a:spcPts val="0"/>
              </a:spcAft>
              <a:buClrTx/>
              <a:buSzTx/>
              <a:tabLst/>
              <a:defRPr/>
            </a:pPr>
            <a:r>
              <a:rPr kumimoji="0" lang="en-US" sz="2000" b="1" i="1"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GMM:</a:t>
            </a:r>
            <a:endParaRPr kumimoji="0" lang="en-IO" sz="2000" b="1" i="1"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28600" marR="0" lvl="0" indent="-228600" algn="just" defTabSz="914400" rtl="0" eaLnBrk="1" fontAlgn="auto" latinLnBrk="0" hangingPunct="1">
              <a:lnSpc>
                <a:spcPct val="150000"/>
              </a:lnSpc>
              <a:spcBef>
                <a:spcPts val="1000"/>
              </a:spcBef>
              <a:spcAft>
                <a:spcPts val="0"/>
              </a:spcAft>
              <a:buClrTx/>
              <a:buSzTx/>
              <a:buFont typeface="Arial" panose="020B0604020202020204" pitchFamily="34" charset="0"/>
              <a:buChar char="•"/>
              <a:tabLst/>
              <a:defRPr/>
            </a:pPr>
            <a:r>
              <a:rPr kumimoji="0" lang="en-US"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GMM can learn a statistical model for each known speaker using their speech signal. The GMM can then be used to calculate the likelihood of the unknown speaker to each </a:t>
            </a:r>
            <a:r>
              <a:rPr kumimoji="0" lang="en-IO"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of th</a:t>
            </a:r>
            <a:r>
              <a:rPr kumimoji="0" lang="en-US"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e</a:t>
            </a:r>
            <a:r>
              <a:rPr kumimoji="0" lang="en-IO"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known speaker model</a:t>
            </a:r>
            <a:r>
              <a:rPr kumimoji="0" lang="en-IO"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s</a:t>
            </a:r>
            <a:r>
              <a:rPr kumimoji="0" lang="en-US"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The speaker with the highest likelihood can be identified as the </a:t>
            </a:r>
            <a:r>
              <a:rPr kumimoji="0" lang="en-IO"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claimed one</a:t>
            </a:r>
            <a:r>
              <a:rPr kumimoji="0" lang="en-US"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a:t>
            </a:r>
            <a:endParaRPr kumimoji="0" lang="en-IO"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R="0" lvl="0" algn="just" defTabSz="914400" rtl="0" eaLnBrk="1" fontAlgn="auto" latinLnBrk="0" hangingPunct="1">
              <a:spcBef>
                <a:spcPts val="1000"/>
              </a:spcBef>
              <a:spcAft>
                <a:spcPts val="0"/>
              </a:spcAft>
              <a:buClrTx/>
              <a:buSzTx/>
              <a:tabLst/>
              <a:defRPr/>
            </a:pPr>
            <a:r>
              <a:rPr kumimoji="0" lang="en-US" sz="2000" b="1" i="1"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SVM:</a:t>
            </a:r>
            <a:endParaRPr kumimoji="0" lang="en-IO" sz="2000" b="1" i="1"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28600" marR="0" lvl="0" indent="-228600" algn="just" defTabSz="914400" rtl="0" eaLnBrk="1" fontAlgn="auto" latinLnBrk="0" hangingPunct="1">
              <a:lnSpc>
                <a:spcPct val="150000"/>
              </a:lnSpc>
              <a:spcBef>
                <a:spcPts val="1000"/>
              </a:spcBef>
              <a:spcAft>
                <a:spcPts val="0"/>
              </a:spcAft>
              <a:buClrTx/>
              <a:buSzTx/>
              <a:buFont typeface="Arial" panose="020B0604020202020204" pitchFamily="34" charset="0"/>
              <a:buChar char="•"/>
              <a:tabLst/>
              <a:defRPr/>
            </a:pPr>
            <a:r>
              <a:rPr kumimoji="0" lang="en-US"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SVM can learn to separate the speech signal of each known speaker using a hyperplane in the feature space. The algorithm can learn to identify the decision boundary that maximizes the margin between the speaker classes. When an unknown speaker's speech signal is given as input, the algorithm can use the learned hyperplane to determine which known speaker the input speech signal belongs to.</a:t>
            </a:r>
            <a:endParaRPr kumimoji="0" lang="en-IO"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28600" marR="0" lvl="0" indent="-228600" algn="just" defTabSz="914400" rtl="0" eaLnBrk="1" fontAlgn="auto" latinLnBrk="0" hangingPunct="1">
              <a:lnSpc>
                <a:spcPct val="150000"/>
              </a:lnSpc>
              <a:spcBef>
                <a:spcPts val="1000"/>
              </a:spcBef>
              <a:spcAft>
                <a:spcPts val="0"/>
              </a:spcAft>
              <a:buClrTx/>
              <a:buSzTx/>
              <a:buFont typeface="Arial" panose="020B0604020202020204" pitchFamily="34" charset="0"/>
              <a:buChar char="•"/>
              <a:tabLst/>
              <a:defRPr/>
            </a:pPr>
            <a:endParaRPr kumimoji="0" lang="en-IN" sz="1600" b="0" i="0" u="none" strike="noStrike" kern="1200" cap="none" spc="0" normalizeH="0" baseline="0" noProof="0" dirty="0">
              <a:ln>
                <a:noFill/>
              </a:ln>
              <a:solidFill>
                <a:prstClr val="black"/>
              </a:solidFill>
              <a:effectLst/>
              <a:uLnTx/>
              <a:uFillTx/>
              <a:latin typeface="Calibri" panose="020F0502020204030204"/>
              <a:ea typeface="+mn-ea"/>
              <a:cs typeface="+mn-cs"/>
            </a:endParaRPr>
          </a:p>
          <a:p>
            <a:endParaRPr lang="en-US" cap="all" dirty="0">
              <a:solidFill>
                <a:schemeClr val="tx1"/>
              </a:solidFill>
              <a:latin typeface="Times New Roman" panose="02020603050405020304" pitchFamily="18" charset="0"/>
              <a:ea typeface="+mj-ea"/>
              <a:cs typeface="Times New Roman" panose="02020603050405020304" pitchFamily="18" charset="0"/>
            </a:endParaRPr>
          </a:p>
        </p:txBody>
      </p:sp>
      <p:sp>
        <p:nvSpPr>
          <p:cNvPr id="6" name="TextBox 5">
            <a:extLst>
              <a:ext uri="{FF2B5EF4-FFF2-40B4-BE49-F238E27FC236}">
                <a16:creationId xmlns:a16="http://schemas.microsoft.com/office/drawing/2014/main" id="{17E90EDE-B244-4648-9D8F-9CA009868BAA}"/>
              </a:ext>
            </a:extLst>
          </p:cNvPr>
          <p:cNvSpPr txBox="1"/>
          <p:nvPr/>
        </p:nvSpPr>
        <p:spPr>
          <a:xfrm>
            <a:off x="4291650" y="339254"/>
            <a:ext cx="6317066" cy="646331"/>
          </a:xfrm>
          <a:prstGeom prst="rect">
            <a:avLst/>
          </a:prstGeom>
          <a:noFill/>
        </p:spPr>
        <p:txBody>
          <a:bodyPr wrap="square" rtlCol="0">
            <a:spAutoFit/>
          </a:bodyPr>
          <a:lstStyle/>
          <a:p>
            <a:r>
              <a:rPr lang="en-US" sz="3600" b="1"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ALGORITHM</a:t>
            </a:r>
            <a:endParaRPr lang="en-IN" sz="3600" b="1"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0404ED33-7BD4-5858-129F-40F2D01F320F}"/>
              </a:ext>
            </a:extLst>
          </p:cNvPr>
          <p:cNvSpPr txBox="1"/>
          <p:nvPr/>
        </p:nvSpPr>
        <p:spPr>
          <a:xfrm>
            <a:off x="749956" y="2029097"/>
            <a:ext cx="11215621" cy="923330"/>
          </a:xfrm>
          <a:prstGeom prst="rect">
            <a:avLst/>
          </a:prstGeom>
          <a:noFill/>
          <a:ln>
            <a:noFill/>
          </a:ln>
        </p:spPr>
        <p:txBody>
          <a:bodyPr wrap="square" rtlCol="0">
            <a:spAutoFit/>
          </a:bodyPr>
          <a:lstStyle/>
          <a:p>
            <a:r>
              <a:rPr lang="en-US" b="0" i="0" dirty="0">
                <a:effectLst/>
                <a:latin typeface="Times New Roman" panose="02020603050405020304" pitchFamily="18" charset="0"/>
                <a:cs typeface="Times New Roman" panose="02020603050405020304" pitchFamily="18" charset="0"/>
              </a:rPr>
              <a:t>The K-Nearest Neighbors (KNN) algorithm is a popular machine learning algorithm used for classification tasks, including audio file analysis. It is a non-parametric method that relies on the principle of similarity to classify new instances based on their proximity to known instances in the training dataset.</a:t>
            </a:r>
            <a:endParaRPr lang="en-IN" dirty="0">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EFA61A31-4765-70A5-A2CC-0A5C51D5E57C}"/>
              </a:ext>
            </a:extLst>
          </p:cNvPr>
          <p:cNvSpPr txBox="1"/>
          <p:nvPr/>
        </p:nvSpPr>
        <p:spPr>
          <a:xfrm>
            <a:off x="749955" y="1428523"/>
            <a:ext cx="5903393" cy="584775"/>
          </a:xfrm>
          <a:prstGeom prst="rect">
            <a:avLst/>
          </a:prstGeom>
          <a:noFill/>
          <a:ln>
            <a:noFill/>
          </a:ln>
        </p:spPr>
        <p:txBody>
          <a:bodyPr wrap="square" rtlCol="0">
            <a:spAutoFit/>
          </a:bodyPr>
          <a:lstStyle/>
          <a:p>
            <a:r>
              <a:rPr lang="en-US" sz="3200" b="1" i="0"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K-Nearest Neighbors (KNN)</a:t>
            </a:r>
            <a:endParaRPr lang="en-IN" sz="3200" b="1"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10" name="Rectangle: Rounded Corners 9">
            <a:extLst>
              <a:ext uri="{FF2B5EF4-FFF2-40B4-BE49-F238E27FC236}">
                <a16:creationId xmlns:a16="http://schemas.microsoft.com/office/drawing/2014/main" id="{59425BA1-3079-27C1-8E61-731210483F9C}"/>
              </a:ext>
            </a:extLst>
          </p:cNvPr>
          <p:cNvSpPr/>
          <p:nvPr/>
        </p:nvSpPr>
        <p:spPr>
          <a:xfrm>
            <a:off x="459878" y="3551793"/>
            <a:ext cx="3831772" cy="2934788"/>
          </a:xfrm>
          <a:prstGeom prst="roundRect">
            <a:avLst/>
          </a:prstGeom>
          <a:noFill/>
          <a:ln w="28575">
            <a:solidFill>
              <a:srgbClr val="15254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latin typeface="Times New Roman" panose="02020603050405020304" pitchFamily="18" charset="0"/>
              <a:cs typeface="Times New Roman" panose="02020603050405020304" pitchFamily="18" charset="0"/>
            </a:endParaRPr>
          </a:p>
        </p:txBody>
      </p:sp>
      <p:sp>
        <p:nvSpPr>
          <p:cNvPr id="11" name="Rectangle: Rounded Corners 10">
            <a:extLst>
              <a:ext uri="{FF2B5EF4-FFF2-40B4-BE49-F238E27FC236}">
                <a16:creationId xmlns:a16="http://schemas.microsoft.com/office/drawing/2014/main" id="{7958C3C8-6911-6A95-C6DF-C08FB87CDFB1}"/>
              </a:ext>
            </a:extLst>
          </p:cNvPr>
          <p:cNvSpPr/>
          <p:nvPr/>
        </p:nvSpPr>
        <p:spPr>
          <a:xfrm>
            <a:off x="7846031" y="3518263"/>
            <a:ext cx="3831772" cy="2934788"/>
          </a:xfrm>
          <a:prstGeom prst="roundRect">
            <a:avLst/>
          </a:prstGeom>
          <a:noFill/>
          <a:ln w="28575">
            <a:solidFill>
              <a:srgbClr val="15254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2" name="TextBox 11">
            <a:extLst>
              <a:ext uri="{FF2B5EF4-FFF2-40B4-BE49-F238E27FC236}">
                <a16:creationId xmlns:a16="http://schemas.microsoft.com/office/drawing/2014/main" id="{6A89DA4D-AE36-34A1-C99E-83D14401FAB8}"/>
              </a:ext>
            </a:extLst>
          </p:cNvPr>
          <p:cNvSpPr txBox="1"/>
          <p:nvPr/>
        </p:nvSpPr>
        <p:spPr>
          <a:xfrm>
            <a:off x="925786" y="3779579"/>
            <a:ext cx="2669178" cy="461665"/>
          </a:xfrm>
          <a:prstGeom prst="rect">
            <a:avLst/>
          </a:prstGeom>
          <a:noFill/>
          <a:ln>
            <a:noFill/>
          </a:ln>
        </p:spPr>
        <p:txBody>
          <a:bodyPr wrap="square" rtlCol="0">
            <a:spAutoFit/>
          </a:bodyPr>
          <a:lstStyle/>
          <a:p>
            <a:r>
              <a:rPr lang="en-IN" sz="2400" b="1" u="sng" dirty="0">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How It Works</a:t>
            </a:r>
          </a:p>
        </p:txBody>
      </p:sp>
      <p:sp>
        <p:nvSpPr>
          <p:cNvPr id="13" name="TextBox 12">
            <a:extLst>
              <a:ext uri="{FF2B5EF4-FFF2-40B4-BE49-F238E27FC236}">
                <a16:creationId xmlns:a16="http://schemas.microsoft.com/office/drawing/2014/main" id="{8ED85033-89E3-884B-5923-D03E159D1794}"/>
              </a:ext>
            </a:extLst>
          </p:cNvPr>
          <p:cNvSpPr txBox="1"/>
          <p:nvPr/>
        </p:nvSpPr>
        <p:spPr>
          <a:xfrm>
            <a:off x="8351129" y="3746048"/>
            <a:ext cx="1759131" cy="461665"/>
          </a:xfrm>
          <a:prstGeom prst="rect">
            <a:avLst/>
          </a:prstGeom>
          <a:noFill/>
          <a:ln>
            <a:noFill/>
          </a:ln>
        </p:spPr>
        <p:txBody>
          <a:bodyPr wrap="square" rtlCol="0">
            <a:spAutoFit/>
          </a:bodyPr>
          <a:lstStyle/>
          <a:p>
            <a:r>
              <a:rPr lang="en-IN" sz="2400" b="1" u="sng" dirty="0">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Advantages</a:t>
            </a:r>
          </a:p>
        </p:txBody>
      </p:sp>
      <p:sp>
        <p:nvSpPr>
          <p:cNvPr id="14" name="TextBox 13">
            <a:extLst>
              <a:ext uri="{FF2B5EF4-FFF2-40B4-BE49-F238E27FC236}">
                <a16:creationId xmlns:a16="http://schemas.microsoft.com/office/drawing/2014/main" id="{803CDD74-87F1-6B33-5590-30F44F18D96C}"/>
              </a:ext>
            </a:extLst>
          </p:cNvPr>
          <p:cNvSpPr txBox="1"/>
          <p:nvPr/>
        </p:nvSpPr>
        <p:spPr>
          <a:xfrm>
            <a:off x="925786" y="4622947"/>
            <a:ext cx="2991395" cy="1200329"/>
          </a:xfrm>
          <a:prstGeom prst="rect">
            <a:avLst/>
          </a:prstGeom>
          <a:noFill/>
          <a:ln>
            <a:noFill/>
          </a:ln>
        </p:spPr>
        <p:txBody>
          <a:bodyPr wrap="square" rtlCol="0">
            <a:spAutoFit/>
          </a:bodyPr>
          <a:lstStyle/>
          <a:p>
            <a:pPr marL="285750" indent="-285750">
              <a:buFont typeface="Wingdings" panose="05000000000000000000" pitchFamily="2" charset="2"/>
              <a:buChar char="§"/>
            </a:pPr>
            <a:r>
              <a:rPr lang="en-IN" dirty="0">
                <a:latin typeface="Times New Roman" panose="02020603050405020304" pitchFamily="18" charset="0"/>
                <a:cs typeface="Times New Roman" panose="02020603050405020304" pitchFamily="18" charset="0"/>
              </a:rPr>
              <a:t>Feature Extraction</a:t>
            </a:r>
          </a:p>
          <a:p>
            <a:pPr marL="285750" indent="-285750">
              <a:buFont typeface="Wingdings" panose="05000000000000000000" pitchFamily="2" charset="2"/>
              <a:buChar char="§"/>
            </a:pPr>
            <a:r>
              <a:rPr lang="en-IN" dirty="0">
                <a:latin typeface="Times New Roman" panose="02020603050405020304" pitchFamily="18" charset="0"/>
                <a:cs typeface="Times New Roman" panose="02020603050405020304" pitchFamily="18" charset="0"/>
              </a:rPr>
              <a:t>Training Phase</a:t>
            </a:r>
          </a:p>
          <a:p>
            <a:pPr marL="285750" indent="-285750">
              <a:buFont typeface="Wingdings" panose="05000000000000000000" pitchFamily="2" charset="2"/>
              <a:buChar char="§"/>
            </a:pPr>
            <a:r>
              <a:rPr lang="en-IN" dirty="0">
                <a:latin typeface="Times New Roman" panose="02020603050405020304" pitchFamily="18" charset="0"/>
                <a:cs typeface="Times New Roman" panose="02020603050405020304" pitchFamily="18" charset="0"/>
              </a:rPr>
              <a:t>Classification</a:t>
            </a:r>
          </a:p>
          <a:p>
            <a:pPr marL="285750" indent="-285750">
              <a:buFont typeface="Wingdings" panose="05000000000000000000" pitchFamily="2" charset="2"/>
              <a:buChar char="§"/>
            </a:pPr>
            <a:r>
              <a:rPr lang="en-IN" dirty="0">
                <a:latin typeface="Times New Roman" panose="02020603050405020304" pitchFamily="18" charset="0"/>
                <a:cs typeface="Times New Roman" panose="02020603050405020304" pitchFamily="18" charset="0"/>
              </a:rPr>
              <a:t>Voting or weighted voting</a:t>
            </a:r>
          </a:p>
        </p:txBody>
      </p:sp>
      <p:sp>
        <p:nvSpPr>
          <p:cNvPr id="15" name="TextBox 14">
            <a:extLst>
              <a:ext uri="{FF2B5EF4-FFF2-40B4-BE49-F238E27FC236}">
                <a16:creationId xmlns:a16="http://schemas.microsoft.com/office/drawing/2014/main" id="{24CC6B27-C6D3-67D1-1348-F8634A17C433}"/>
              </a:ext>
            </a:extLst>
          </p:cNvPr>
          <p:cNvSpPr txBox="1"/>
          <p:nvPr/>
        </p:nvSpPr>
        <p:spPr>
          <a:xfrm>
            <a:off x="8146476" y="4471585"/>
            <a:ext cx="2991395" cy="1477328"/>
          </a:xfrm>
          <a:prstGeom prst="rect">
            <a:avLst/>
          </a:prstGeom>
          <a:noFill/>
          <a:ln>
            <a:noFill/>
          </a:ln>
        </p:spPr>
        <p:txBody>
          <a:bodyPr wrap="square" rtlCol="0">
            <a:spAutoFit/>
          </a:bodyPr>
          <a:lstStyle/>
          <a:p>
            <a:pPr marL="285750" indent="-285750">
              <a:buFont typeface="Wingdings" panose="05000000000000000000" pitchFamily="2" charset="2"/>
              <a:buChar char="§"/>
            </a:pPr>
            <a:r>
              <a:rPr lang="en-IN" dirty="0">
                <a:latin typeface="Times New Roman" panose="02020603050405020304" pitchFamily="18" charset="0"/>
                <a:cs typeface="Times New Roman" panose="02020603050405020304" pitchFamily="18" charset="0"/>
              </a:rPr>
              <a:t>Simplicity</a:t>
            </a:r>
          </a:p>
          <a:p>
            <a:pPr marL="285750" indent="-285750">
              <a:buFont typeface="Wingdings" panose="05000000000000000000" pitchFamily="2" charset="2"/>
              <a:buChar char="§"/>
            </a:pPr>
            <a:r>
              <a:rPr lang="en-IN" dirty="0">
                <a:latin typeface="Times New Roman" panose="02020603050405020304" pitchFamily="18" charset="0"/>
                <a:cs typeface="Times New Roman" panose="02020603050405020304" pitchFamily="18" charset="0"/>
              </a:rPr>
              <a:t>NO Training Phase</a:t>
            </a:r>
          </a:p>
          <a:p>
            <a:pPr marL="285750" indent="-285750">
              <a:buFont typeface="Wingdings" panose="05000000000000000000" pitchFamily="2" charset="2"/>
              <a:buChar char="§"/>
            </a:pPr>
            <a:r>
              <a:rPr lang="en-IN" dirty="0">
                <a:latin typeface="Times New Roman" panose="02020603050405020304" pitchFamily="18" charset="0"/>
                <a:cs typeface="Times New Roman" panose="02020603050405020304" pitchFamily="18" charset="0"/>
              </a:rPr>
              <a:t>Non-Parametric</a:t>
            </a:r>
          </a:p>
          <a:p>
            <a:pPr marL="285750" indent="-285750">
              <a:buFont typeface="Wingdings" panose="05000000000000000000" pitchFamily="2" charset="2"/>
              <a:buChar char="§"/>
            </a:pPr>
            <a:r>
              <a:rPr lang="en-IN" dirty="0">
                <a:latin typeface="Times New Roman" panose="02020603050405020304" pitchFamily="18" charset="0"/>
                <a:cs typeface="Times New Roman" panose="02020603050405020304" pitchFamily="18" charset="0"/>
              </a:rPr>
              <a:t>Adaptability</a:t>
            </a:r>
          </a:p>
          <a:p>
            <a:pPr marL="285750" indent="-285750">
              <a:buFont typeface="Wingdings" panose="05000000000000000000" pitchFamily="2" charset="2"/>
              <a:buChar char="§"/>
            </a:pPr>
            <a:r>
              <a:rPr lang="en-IN" dirty="0">
                <a:latin typeface="Times New Roman" panose="02020603050405020304" pitchFamily="18" charset="0"/>
                <a:cs typeface="Times New Roman" panose="02020603050405020304" pitchFamily="18" charset="0"/>
              </a:rPr>
              <a:t>Robustness to Noise</a:t>
            </a:r>
          </a:p>
        </p:txBody>
      </p:sp>
    </p:spTree>
    <p:extLst>
      <p:ext uri="{BB962C8B-B14F-4D97-AF65-F5344CB8AC3E}">
        <p14:creationId xmlns:p14="http://schemas.microsoft.com/office/powerpoint/2010/main" val="11981683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D1A2420-854C-2A88-3744-D4827FC157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9854" y="1040118"/>
            <a:ext cx="9922232" cy="5582508"/>
          </a:xfrm>
          <a:prstGeom prst="rect">
            <a:avLst/>
          </a:prstGeom>
        </p:spPr>
      </p:pic>
      <p:sp>
        <p:nvSpPr>
          <p:cNvPr id="4" name="TextBox 3">
            <a:extLst>
              <a:ext uri="{FF2B5EF4-FFF2-40B4-BE49-F238E27FC236}">
                <a16:creationId xmlns:a16="http://schemas.microsoft.com/office/drawing/2014/main" id="{16698950-98F6-6EB5-1DCE-AA4B8F8162E0}"/>
              </a:ext>
            </a:extLst>
          </p:cNvPr>
          <p:cNvSpPr txBox="1"/>
          <p:nvPr/>
        </p:nvSpPr>
        <p:spPr>
          <a:xfrm>
            <a:off x="1887700" y="455343"/>
            <a:ext cx="8416599" cy="584775"/>
          </a:xfrm>
          <a:prstGeom prst="rect">
            <a:avLst/>
          </a:prstGeom>
          <a:noFill/>
        </p:spPr>
        <p:txBody>
          <a:bodyPr wrap="none" rtlCol="0">
            <a:spAutoFit/>
          </a:bodyPr>
          <a:lstStyle/>
          <a:p>
            <a:r>
              <a:rPr lang="en-US" sz="3200" b="1" dirty="0">
                <a:latin typeface="Times New Roman" panose="02020603050405020304" pitchFamily="18" charset="0"/>
                <a:cs typeface="Times New Roman" panose="02020603050405020304" pitchFamily="18" charset="0"/>
              </a:rPr>
              <a:t>DEMONSTRATION OF WORKING OF KNN</a:t>
            </a:r>
            <a:endParaRPr lang="en-IN" sz="32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565944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03A416E9-C74B-AD91-B1B8-0939332F0F1A}"/>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rot="10800000">
            <a:off x="6096000" y="3810000"/>
            <a:ext cx="6096000" cy="3048000"/>
          </a:xfrm>
          <a:prstGeom prst="rect">
            <a:avLst/>
          </a:prstGeom>
        </p:spPr>
      </p:pic>
      <p:sp>
        <p:nvSpPr>
          <p:cNvPr id="5" name="Rectangle 4">
            <a:extLst>
              <a:ext uri="{FF2B5EF4-FFF2-40B4-BE49-F238E27FC236}">
                <a16:creationId xmlns:a16="http://schemas.microsoft.com/office/drawing/2014/main" id="{3CDCC1CD-6511-CAE2-E140-EED2D05806DE}"/>
              </a:ext>
            </a:extLst>
          </p:cNvPr>
          <p:cNvSpPr/>
          <p:nvPr/>
        </p:nvSpPr>
        <p:spPr>
          <a:xfrm>
            <a:off x="21980614" y="-17513300"/>
            <a:ext cx="6772186" cy="68464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0" lang="en-IN" sz="4400" b="1" i="0" u="sng" strike="noStrike" kern="1200" cap="all"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M</a:t>
            </a:r>
            <a:r>
              <a:rPr kumimoji="0" lang="en-IO" sz="4400" b="1" i="0" u="sng" strike="noStrike" kern="1200" cap="all"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ethodology</a:t>
            </a:r>
            <a:r>
              <a:rPr kumimoji="0" lang="en-US" sz="4400" b="1" i="0" u="sng" strike="noStrike" kern="1200" cap="all"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a:t>
            </a:r>
            <a:endParaRPr lang="en-US" sz="4400" b="1" u="sng" cap="all" dirty="0">
              <a:solidFill>
                <a:prstClr val="black"/>
              </a:solidFill>
              <a:latin typeface="Times New Roman" panose="02020603050405020304" pitchFamily="18" charset="0"/>
              <a:ea typeface="+mj-ea"/>
              <a:cs typeface="Times New Roman" panose="02020603050405020304" pitchFamily="18" charset="0"/>
            </a:endParaRPr>
          </a:p>
          <a:p>
            <a:pPr marL="228600" marR="0" lvl="0" indent="-228600" algn="l" defTabSz="914400" rtl="0" eaLnBrk="1" fontAlgn="auto" latinLnBrk="0" hangingPunct="1">
              <a:lnSpc>
                <a:spcPct val="150000"/>
              </a:lnSpc>
              <a:spcBef>
                <a:spcPts val="1000"/>
              </a:spcBef>
              <a:spcAft>
                <a:spcPts val="0"/>
              </a:spcAft>
              <a:buClrTx/>
              <a:buSzTx/>
              <a:buFont typeface="Arial" panose="020B0604020202020204" pitchFamily="34" charset="0"/>
              <a:buChar char="•"/>
              <a:tabLst/>
              <a:defRPr/>
            </a:pPr>
            <a:r>
              <a:rPr kumimoji="0" lang="en-US" sz="2000" b="1" i="0" u="sng"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DATASET</a:t>
            </a:r>
            <a:r>
              <a:rPr kumimoji="0" lang="en-IO" sz="2000" b="1" i="0" u="sng"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a:t>
            </a:r>
            <a:endParaRPr kumimoji="0" lang="en-IO"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28600" marR="0" lvl="0" indent="-228600" algn="l" defTabSz="914400" rtl="0" eaLnBrk="1" fontAlgn="auto" latinLnBrk="0" hangingPunct="1">
              <a:lnSpc>
                <a:spcPct val="150000"/>
              </a:lnSpc>
              <a:spcBef>
                <a:spcPts val="1000"/>
              </a:spcBef>
              <a:spcAft>
                <a:spcPts val="0"/>
              </a:spcAft>
              <a:buClrTx/>
              <a:buSzTx/>
              <a:buFont typeface="Arial" panose="020B0604020202020204" pitchFamily="34" charset="0"/>
              <a:buChar char="•"/>
              <a:tabLst/>
              <a:defRPr/>
            </a:pPr>
            <a:r>
              <a:rPr kumimoji="0" lang="en-IO"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I</a:t>
            </a:r>
            <a:r>
              <a:rPr kumimoji="0" lang="en-US"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n this project, we train the model using a few voice samples </a:t>
            </a:r>
            <a:r>
              <a:rPr kumimoji="0" lang="en-IO"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from</a:t>
            </a:r>
            <a:r>
              <a:rPr kumimoji="0" lang="en-US"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the dataset</a:t>
            </a:r>
            <a:r>
              <a:rPr kumimoji="0" lang="en-IO"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"VOXCELEB 1". The voice samples </a:t>
            </a:r>
            <a:r>
              <a:rPr kumimoji="0" lang="en-IO"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available here were pre-processed </a:t>
            </a:r>
            <a:r>
              <a:rPr kumimoji="0" lang="en-US"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to remove noise and other distortions.</a:t>
            </a:r>
            <a:r>
              <a:rPr kumimoji="0" lang="en-IO"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The voice sample will be transformed into a set </a:t>
            </a:r>
            <a:r>
              <a:rPr kumimoji="0" lang="en-IO"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ba</a:t>
            </a:r>
            <a:r>
              <a:rPr kumimoji="0" lang="en-US"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se</a:t>
            </a:r>
            <a:r>
              <a:rPr kumimoji="0" lang="en-IO"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d on </a:t>
            </a:r>
            <a:r>
              <a:rPr kumimoji="0" lang="en-US"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features like frequency, amplitude and Mel-Frequency C</a:t>
            </a:r>
            <a:r>
              <a:rPr lang="en-IN" b="0" i="0" dirty="0">
                <a:solidFill>
                  <a:schemeClr val="tx1"/>
                </a:solidFill>
                <a:effectLst/>
                <a:latin typeface="Times New Roman" panose="02020603050405020304" pitchFamily="18" charset="0"/>
                <a:cs typeface="Times New Roman" panose="02020603050405020304" pitchFamily="18" charset="0"/>
              </a:rPr>
              <a:t>epstral Coefficients </a:t>
            </a:r>
            <a:r>
              <a:rPr kumimoji="0" lang="en-US"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or MFCC.</a:t>
            </a:r>
            <a:endParaRPr kumimoji="0" lang="en-IO"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28600" marR="0" lvl="0" indent="-228600" algn="l" defTabSz="914400" rtl="0" eaLnBrk="1" fontAlgn="auto" latinLnBrk="0" hangingPunct="1">
              <a:lnSpc>
                <a:spcPct val="150000"/>
              </a:lnSpc>
              <a:spcBef>
                <a:spcPts val="1000"/>
              </a:spcBef>
              <a:spcAft>
                <a:spcPts val="0"/>
              </a:spcAft>
              <a:buClrTx/>
              <a:buSzTx/>
              <a:buFont typeface="Arial" panose="020B0604020202020204" pitchFamily="34" charset="0"/>
              <a:buChar char="•"/>
              <a:tabLst/>
              <a:defRPr/>
            </a:pPr>
            <a:r>
              <a:rPr kumimoji="0" lang="en-US" sz="2000" b="1" i="0" u="sng"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ALGORITHM:</a:t>
            </a:r>
            <a:endParaRPr kumimoji="0" lang="en-IO" sz="2000" b="1" i="0" u="sng"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28600" marR="0" lvl="0" indent="-228600" algn="l" defTabSz="914400" rtl="0" eaLnBrk="1" fontAlgn="auto" latinLnBrk="0" hangingPunct="1">
              <a:lnSpc>
                <a:spcPct val="150000"/>
              </a:lnSpc>
              <a:spcBef>
                <a:spcPts val="1000"/>
              </a:spcBef>
              <a:spcAft>
                <a:spcPts val="0"/>
              </a:spcAft>
              <a:buClrTx/>
              <a:buSzTx/>
              <a:buFont typeface="Arial" panose="020B0604020202020204" pitchFamily="34" charset="0"/>
              <a:buChar char="•"/>
              <a:tabLst/>
              <a:defRPr/>
            </a:pPr>
            <a:r>
              <a:rPr kumimoji="0" lang="en-IO"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T</a:t>
            </a:r>
            <a:r>
              <a:rPr kumimoji="0" lang="en-US"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hese features will be then fed into a machine learning algorithm. We</a:t>
            </a:r>
            <a:r>
              <a:rPr kumimoji="0" lang="en-IO"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are aiming to work with two algorithms:</a:t>
            </a:r>
            <a:r>
              <a:rPr kumimoji="0" lang="en-US"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IO"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S</a:t>
            </a:r>
            <a:r>
              <a:rPr kumimoji="0" lang="en-US"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upport </a:t>
            </a:r>
            <a:r>
              <a:rPr kumimoji="0" lang="en-IO"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V</a:t>
            </a:r>
            <a:r>
              <a:rPr kumimoji="0" lang="en-US"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ector </a:t>
            </a:r>
            <a:r>
              <a:rPr kumimoji="0" lang="en-IO"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M</a:t>
            </a:r>
            <a:r>
              <a:rPr kumimoji="0" lang="en-US"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achine or SVM algorithm</a:t>
            </a:r>
            <a:r>
              <a:rPr kumimoji="0" lang="en-IO"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and Gaussian Mixture Model</a:t>
            </a:r>
            <a:r>
              <a:rPr kumimoji="0" lang="en-US"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or</a:t>
            </a:r>
            <a:r>
              <a:rPr kumimoji="0" lang="en-IO"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GMM, and to finally implement the one which is found to be more accurate.</a:t>
            </a:r>
            <a:r>
              <a:rPr kumimoji="0" lang="en-US"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endParaRPr kumimoji="0" lang="en-IO"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28600" marR="0" lvl="0" indent="-228600" algn="l" defTabSz="914400" rtl="0" eaLnBrk="1" fontAlgn="auto" latinLnBrk="0" hangingPunct="1">
              <a:lnSpc>
                <a:spcPct val="150000"/>
              </a:lnSpc>
              <a:spcBef>
                <a:spcPts val="1000"/>
              </a:spcBef>
              <a:spcAft>
                <a:spcPts val="0"/>
              </a:spcAft>
              <a:buClrTx/>
              <a:buSzTx/>
              <a:buFont typeface="Arial" panose="020B0604020202020204" pitchFamily="34" charset="0"/>
              <a:buChar char="•"/>
              <a:tabLst/>
              <a:defRPr/>
            </a:pPr>
            <a:endParaRPr kumimoji="0" lang="en-IN" sz="16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algn="just"/>
            <a:endParaRPr lang="en-IN" dirty="0"/>
          </a:p>
        </p:txBody>
      </p:sp>
      <p:sp>
        <p:nvSpPr>
          <p:cNvPr id="2" name="TextBox 1">
            <a:extLst>
              <a:ext uri="{FF2B5EF4-FFF2-40B4-BE49-F238E27FC236}">
                <a16:creationId xmlns:a16="http://schemas.microsoft.com/office/drawing/2014/main" id="{9DEA52A6-A8E0-4FC7-789E-ED15C72008D1}"/>
              </a:ext>
            </a:extLst>
          </p:cNvPr>
          <p:cNvSpPr txBox="1"/>
          <p:nvPr/>
        </p:nvSpPr>
        <p:spPr>
          <a:xfrm>
            <a:off x="653738" y="730481"/>
            <a:ext cx="5810250" cy="707886"/>
          </a:xfrm>
          <a:prstGeom prst="rect">
            <a:avLst/>
          </a:prstGeom>
          <a:noFill/>
        </p:spPr>
        <p:txBody>
          <a:bodyPr wrap="square" rtlCol="0">
            <a:spAutoFit/>
          </a:bodyPr>
          <a:lstStyle/>
          <a:p>
            <a:r>
              <a:rPr lang="en-IN" sz="4000" b="1"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IMPLEMENTATION</a:t>
            </a:r>
            <a:r>
              <a:rPr lang="en-IN" sz="40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t>
            </a:r>
          </a:p>
        </p:txBody>
      </p:sp>
      <p:sp>
        <p:nvSpPr>
          <p:cNvPr id="3" name="TextBox 2">
            <a:extLst>
              <a:ext uri="{FF2B5EF4-FFF2-40B4-BE49-F238E27FC236}">
                <a16:creationId xmlns:a16="http://schemas.microsoft.com/office/drawing/2014/main" id="{4D939D14-5493-0DBC-5D25-29C63D24C04B}"/>
              </a:ext>
            </a:extLst>
          </p:cNvPr>
          <p:cNvSpPr txBox="1"/>
          <p:nvPr/>
        </p:nvSpPr>
        <p:spPr>
          <a:xfrm rot="10800000" flipH="1" flipV="1">
            <a:off x="653738" y="1788095"/>
            <a:ext cx="10604652" cy="707886"/>
          </a:xfrm>
          <a:prstGeom prst="rect">
            <a:avLst/>
          </a:prstGeom>
          <a:noFill/>
        </p:spPr>
        <p:txBody>
          <a:bodyPr wrap="square" rtlCol="0">
            <a:spAutoFit/>
          </a:bodyPr>
          <a:lstStyle/>
          <a:p>
            <a:pPr marL="285750" indent="-285750" algn="just">
              <a:buFont typeface="Wingdings" panose="05000000000000000000" pitchFamily="2" charset="2"/>
              <a:buChar char="§"/>
            </a:pPr>
            <a:r>
              <a:rPr lang="en-US" sz="2000" b="1"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Feature Extraction using MFCC</a:t>
            </a:r>
            <a:r>
              <a:rPr lang="en-US" sz="2000" dirty="0">
                <a:latin typeface="Times New Roman" panose="02020603050405020304" pitchFamily="18" charset="0"/>
                <a:cs typeface="Times New Roman" panose="02020603050405020304" pitchFamily="18" charset="0"/>
              </a:rPr>
              <a:t>: This technique involves extraction the key features like spectral content and temporal dynamics from each voice samples.</a:t>
            </a:r>
            <a:endParaRPr lang="en-IN" sz="2000"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F35506EE-1065-5034-51B0-E63936BC3D2D}"/>
              </a:ext>
            </a:extLst>
          </p:cNvPr>
          <p:cNvSpPr txBox="1"/>
          <p:nvPr/>
        </p:nvSpPr>
        <p:spPr>
          <a:xfrm>
            <a:off x="653738" y="3935713"/>
            <a:ext cx="10604652" cy="707886"/>
          </a:xfrm>
          <a:prstGeom prst="rect">
            <a:avLst/>
          </a:prstGeom>
          <a:noFill/>
        </p:spPr>
        <p:txBody>
          <a:bodyPr wrap="square" rtlCol="0">
            <a:spAutoFit/>
          </a:bodyPr>
          <a:lstStyle/>
          <a:p>
            <a:pPr marL="285750" indent="-285750" algn="just">
              <a:buFont typeface="Wingdings" panose="05000000000000000000" pitchFamily="2" charset="2"/>
              <a:buChar char="§"/>
            </a:pPr>
            <a:r>
              <a:rPr lang="en-US" sz="2000" b="1"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Real-time Audio Recording and Authentication</a:t>
            </a:r>
            <a:r>
              <a:rPr lang="en-US" sz="2000" dirty="0">
                <a:latin typeface="Times New Roman" panose="02020603050405020304" pitchFamily="18" charset="0"/>
                <a:cs typeface="Times New Roman" panose="02020603050405020304" pitchFamily="18" charset="0"/>
              </a:rPr>
              <a:t>: Live audio of users can be taken as input and feeded into the trained model for authentication</a:t>
            </a:r>
            <a:r>
              <a:rPr lang="en-US" sz="2000" dirty="0"/>
              <a:t>.</a:t>
            </a:r>
            <a:endParaRPr lang="en-IN" sz="2000" dirty="0"/>
          </a:p>
        </p:txBody>
      </p:sp>
      <p:sp>
        <p:nvSpPr>
          <p:cNvPr id="8" name="TextBox 7">
            <a:extLst>
              <a:ext uri="{FF2B5EF4-FFF2-40B4-BE49-F238E27FC236}">
                <a16:creationId xmlns:a16="http://schemas.microsoft.com/office/drawing/2014/main" id="{52A40B66-39FE-456E-BFAF-1F78CC7C286E}"/>
              </a:ext>
            </a:extLst>
          </p:cNvPr>
          <p:cNvSpPr txBox="1"/>
          <p:nvPr/>
        </p:nvSpPr>
        <p:spPr>
          <a:xfrm>
            <a:off x="653738" y="2836626"/>
            <a:ext cx="10604652" cy="707886"/>
          </a:xfrm>
          <a:prstGeom prst="rect">
            <a:avLst/>
          </a:prstGeom>
          <a:noFill/>
        </p:spPr>
        <p:txBody>
          <a:bodyPr wrap="square" rtlCol="0">
            <a:spAutoFit/>
          </a:bodyPr>
          <a:lstStyle/>
          <a:p>
            <a:pPr marL="285750" indent="-285750" algn="just">
              <a:buFont typeface="Wingdings" panose="05000000000000000000" pitchFamily="2" charset="2"/>
              <a:buChar char="§"/>
            </a:pPr>
            <a:r>
              <a:rPr lang="en-US" sz="2000" b="1"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Data Collection and Training</a:t>
            </a:r>
            <a:r>
              <a:rPr lang="en-US" sz="2000" dirty="0">
                <a:latin typeface="Times New Roman" panose="02020603050405020304" pitchFamily="18" charset="0"/>
                <a:cs typeface="Times New Roman" panose="02020603050405020304" pitchFamily="18" charset="0"/>
              </a:rPr>
              <a:t>: Around 90 voice samples of 5 seconds each of 3 users was converted into wav file and fed into a model.</a:t>
            </a:r>
            <a:endParaRPr lang="en-IN" sz="2000" dirty="0">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E4B87756-0082-B9DC-43D2-B52CE76B52BC}"/>
              </a:ext>
            </a:extLst>
          </p:cNvPr>
          <p:cNvSpPr txBox="1"/>
          <p:nvPr/>
        </p:nvSpPr>
        <p:spPr>
          <a:xfrm>
            <a:off x="653738" y="5136880"/>
            <a:ext cx="10604652" cy="707886"/>
          </a:xfrm>
          <a:prstGeom prst="rect">
            <a:avLst/>
          </a:prstGeom>
          <a:noFill/>
        </p:spPr>
        <p:txBody>
          <a:bodyPr wrap="square" rtlCol="0">
            <a:spAutoFit/>
          </a:bodyPr>
          <a:lstStyle/>
          <a:p>
            <a:pPr marL="285750" indent="-285750" algn="just">
              <a:buFont typeface="Wingdings" panose="05000000000000000000" pitchFamily="2" charset="2"/>
              <a:buChar char="§"/>
            </a:pPr>
            <a:r>
              <a:rPr lang="en-US" sz="2000" b="1"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Performance Evaluation and Future Improvements</a:t>
            </a:r>
            <a:r>
              <a:rPr lang="en-US" sz="2000" dirty="0">
                <a:latin typeface="Times New Roman" panose="02020603050405020304" pitchFamily="18" charset="0"/>
                <a:cs typeface="Times New Roman" panose="02020603050405020304" pitchFamily="18" charset="0"/>
              </a:rPr>
              <a:t>: We plan to improve the accuracy of the model by training more voice samples to the model and performing better noise reduction.</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530787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0F4752A-5CAB-9929-4CFA-58D989733709}"/>
              </a:ext>
            </a:extLst>
          </p:cNvPr>
          <p:cNvPicPr>
            <a:picLocks noChangeAspect="1"/>
          </p:cNvPicPr>
          <p:nvPr/>
        </p:nvPicPr>
        <p:blipFill>
          <a:blip r:embed="rId2"/>
          <a:stretch>
            <a:fillRect/>
          </a:stretch>
        </p:blipFill>
        <p:spPr>
          <a:xfrm>
            <a:off x="-68429" y="0"/>
            <a:ext cx="6085182" cy="6858000"/>
          </a:xfrm>
          <a:prstGeom prst="rect">
            <a:avLst/>
          </a:prstGeom>
        </p:spPr>
      </p:pic>
      <p:sp>
        <p:nvSpPr>
          <p:cNvPr id="5" name="Rectangle 4">
            <a:extLst>
              <a:ext uri="{FF2B5EF4-FFF2-40B4-BE49-F238E27FC236}">
                <a16:creationId xmlns:a16="http://schemas.microsoft.com/office/drawing/2014/main" id="{9F90F834-63A8-DF7F-87E4-E95B8F43B690}"/>
              </a:ext>
            </a:extLst>
          </p:cNvPr>
          <p:cNvSpPr/>
          <p:nvPr/>
        </p:nvSpPr>
        <p:spPr>
          <a:xfrm>
            <a:off x="6016753" y="0"/>
            <a:ext cx="6085182" cy="6858000"/>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r>
              <a:rPr kumimoji="0" lang="en-IO" sz="3200" b="1" i="0" u="sng"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ADVANTAGES</a:t>
            </a:r>
            <a:r>
              <a:rPr lang="en-US" sz="3200" b="1" u="sng" dirty="0">
                <a:solidFill>
                  <a:prstClr val="black"/>
                </a:solidFill>
                <a:latin typeface="Times New Roman" panose="02020603050405020304" pitchFamily="18" charset="0"/>
                <a:ea typeface="+mj-ea"/>
                <a:cs typeface="Times New Roman" panose="02020603050405020304" pitchFamily="18" charset="0"/>
              </a:rPr>
              <a:t> </a:t>
            </a:r>
            <a:r>
              <a:rPr kumimoji="0" lang="en-IO" sz="3200" b="1" i="0" u="sng"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OF OUR PROJECT</a:t>
            </a:r>
            <a:r>
              <a:rPr kumimoji="0" lang="en-US" sz="3200" b="1" i="0" u="sng"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a:t>
            </a:r>
          </a:p>
          <a:p>
            <a:pPr marR="0" lvl="0" algn="just" defTabSz="914400" rtl="0" eaLnBrk="1" fontAlgn="auto" latinLnBrk="0" hangingPunct="1">
              <a:lnSpc>
                <a:spcPct val="120000"/>
              </a:lnSpc>
              <a:spcBef>
                <a:spcPts val="1000"/>
              </a:spcBef>
              <a:spcAft>
                <a:spcPts val="0"/>
              </a:spcAft>
              <a:buClrTx/>
              <a:buSzPct val="125000"/>
              <a:tabLst/>
              <a:defRPr/>
            </a:pPr>
            <a:endParaRPr kumimoji="0" lang="en-IO" sz="2400" b="0" i="0" u="none" strike="noStrike" kern="1200" cap="none" spc="0" normalizeH="0" baseline="0" noProof="0" dirty="0">
              <a:ln>
                <a:noFill/>
              </a:ln>
              <a:solidFill>
                <a:srgbClr val="455F51"/>
              </a:solidFill>
              <a:effectLst/>
              <a:uLnTx/>
              <a:uFillTx/>
              <a:latin typeface="Times New Roman" panose="02020603050405020304" pitchFamily="18" charset="0"/>
              <a:ea typeface="+mn-ea"/>
              <a:cs typeface="Times New Roman" panose="02020603050405020304" pitchFamily="18" charset="0"/>
            </a:endParaRPr>
          </a:p>
          <a:p>
            <a:pPr marL="285750" marR="0" lvl="0" indent="-285750" algn="just" defTabSz="914400" rtl="0" eaLnBrk="1" fontAlgn="auto" latinLnBrk="0" hangingPunct="1">
              <a:lnSpc>
                <a:spcPct val="120000"/>
              </a:lnSpc>
              <a:spcBef>
                <a:spcPts val="1000"/>
              </a:spcBef>
              <a:spcAft>
                <a:spcPts val="0"/>
              </a:spcAft>
              <a:buClrTx/>
              <a:buSzPct val="125000"/>
              <a:buFont typeface="Arial" panose="020B0604020202020204" pitchFamily="34" charset="0"/>
              <a:buChar char="•"/>
              <a:tabLst/>
              <a:defRPr/>
            </a:pPr>
            <a:r>
              <a:rPr kumimoji="0" lang="en-IO" sz="2400" b="0"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V</a:t>
            </a:r>
            <a:r>
              <a:rPr kumimoji="0" lang="en-US" sz="2400" b="0" i="0" u="none" strike="noStrike" kern="1200" cap="none" spc="0" normalizeH="0" baseline="0" noProof="0" dirty="0" err="1">
                <a:ln>
                  <a:noFill/>
                </a:ln>
                <a:solidFill>
                  <a:schemeClr val="tx1"/>
                </a:solidFill>
                <a:effectLst/>
                <a:uLnTx/>
                <a:uFillTx/>
                <a:latin typeface="Times New Roman" panose="02020603050405020304" pitchFamily="18" charset="0"/>
                <a:ea typeface="+mn-ea"/>
                <a:cs typeface="Times New Roman" panose="02020603050405020304" pitchFamily="18" charset="0"/>
              </a:rPr>
              <a:t>oice</a:t>
            </a:r>
            <a:r>
              <a:rPr kumimoji="0" lang="en-US" sz="2400" b="0"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 authentication may provide a more convenient and user friendly way to access devices and system</a:t>
            </a:r>
            <a:r>
              <a:rPr kumimoji="0" lang="en-IO" sz="2400" b="0"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a:t>
            </a:r>
          </a:p>
          <a:p>
            <a:pPr marL="285750" marR="0" lvl="0" indent="-285750" algn="just" defTabSz="914400" rtl="0" eaLnBrk="1" fontAlgn="auto" latinLnBrk="0" hangingPunct="1">
              <a:lnSpc>
                <a:spcPct val="120000"/>
              </a:lnSpc>
              <a:spcBef>
                <a:spcPts val="1000"/>
              </a:spcBef>
              <a:spcAft>
                <a:spcPts val="0"/>
              </a:spcAft>
              <a:buClrTx/>
              <a:buSzPct val="125000"/>
              <a:buFont typeface="Arial" panose="020B0604020202020204" pitchFamily="34" charset="0"/>
              <a:buChar char="•"/>
              <a:tabLst/>
              <a:defRPr/>
            </a:pPr>
            <a:r>
              <a:rPr kumimoji="0" lang="en-US" sz="2400" b="0"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T</a:t>
            </a:r>
            <a:r>
              <a:rPr kumimoji="0" lang="en-IO" sz="2400" b="0"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here is no need fo</a:t>
            </a:r>
            <a:r>
              <a:rPr kumimoji="0" lang="en-US" sz="2400" b="0"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r</a:t>
            </a:r>
            <a:r>
              <a:rPr kumimoji="0" lang="en-IO" sz="2400" b="0"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 additional hardware like sensors.</a:t>
            </a:r>
          </a:p>
          <a:p>
            <a:pPr marL="285750" marR="0" lvl="0" indent="-285750" algn="just" defTabSz="914400" rtl="0" eaLnBrk="1" fontAlgn="auto" latinLnBrk="0" hangingPunct="1">
              <a:lnSpc>
                <a:spcPct val="120000"/>
              </a:lnSpc>
              <a:spcBef>
                <a:spcPts val="1000"/>
              </a:spcBef>
              <a:spcAft>
                <a:spcPts val="0"/>
              </a:spcAft>
              <a:buClrTx/>
              <a:buSzPct val="125000"/>
              <a:buFont typeface="Arial" panose="020B0604020202020204" pitchFamily="34" charset="0"/>
              <a:buChar char="•"/>
              <a:tabLst/>
              <a:defRPr/>
            </a:pPr>
            <a:r>
              <a:rPr kumimoji="0" lang="en-IO" sz="2400" b="0"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 I</a:t>
            </a:r>
            <a:r>
              <a:rPr kumimoji="0" lang="en-US" sz="2400" b="0"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t can provide a higher level of security compared to the traditional methods</a:t>
            </a:r>
            <a:r>
              <a:rPr kumimoji="0" lang="en-IO" sz="2400" b="0"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a:t>
            </a:r>
          </a:p>
          <a:p>
            <a:pPr marL="285750" marR="0" lvl="0" indent="-285750" algn="just" defTabSz="914400" rtl="0" eaLnBrk="1" fontAlgn="auto" latinLnBrk="0" hangingPunct="1">
              <a:lnSpc>
                <a:spcPct val="120000"/>
              </a:lnSpc>
              <a:spcBef>
                <a:spcPts val="1000"/>
              </a:spcBef>
              <a:spcAft>
                <a:spcPts val="0"/>
              </a:spcAft>
              <a:buClrTx/>
              <a:buSzPct val="125000"/>
              <a:buFont typeface="Arial" panose="020B0604020202020204" pitchFamily="34" charset="0"/>
              <a:buChar char="•"/>
              <a:tabLst/>
              <a:defRPr/>
            </a:pPr>
            <a:r>
              <a:rPr kumimoji="0" lang="en-IO" sz="2400" b="0"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I</a:t>
            </a:r>
            <a:r>
              <a:rPr kumimoji="0" lang="en-US" sz="2400" b="0"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t can be used in a variety of industries, such as healthcare, finance etc.</a:t>
            </a:r>
            <a:endParaRPr kumimoji="0" lang="en-IO" sz="2400" b="0"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endParaRPr>
          </a:p>
          <a:p>
            <a:pPr algn="ctr"/>
            <a:endParaRPr lang="en-IN" sz="3200" dirty="0"/>
          </a:p>
        </p:txBody>
      </p:sp>
      <p:pic>
        <p:nvPicPr>
          <p:cNvPr id="6" name="Picture 5">
            <a:extLst>
              <a:ext uri="{FF2B5EF4-FFF2-40B4-BE49-F238E27FC236}">
                <a16:creationId xmlns:a16="http://schemas.microsoft.com/office/drawing/2014/main" id="{57AC7B6D-C3D4-56D8-B212-CDE0C6565DDA}"/>
              </a:ext>
            </a:extLst>
          </p:cNvPr>
          <p:cNvPicPr>
            <a:picLocks noChangeAspect="1"/>
          </p:cNvPicPr>
          <p:nvPr/>
        </p:nvPicPr>
        <p:blipFill>
          <a:blip r:embed="rId3"/>
          <a:stretch>
            <a:fillRect/>
          </a:stretch>
        </p:blipFill>
        <p:spPr>
          <a:xfrm>
            <a:off x="-27327123" y="0"/>
            <a:ext cx="6175248" cy="6858000"/>
          </a:xfrm>
          <a:prstGeom prst="rect">
            <a:avLst/>
          </a:prstGeom>
        </p:spPr>
      </p:pic>
      <p:sp>
        <p:nvSpPr>
          <p:cNvPr id="8" name="Rectangle 7">
            <a:extLst>
              <a:ext uri="{FF2B5EF4-FFF2-40B4-BE49-F238E27FC236}">
                <a16:creationId xmlns:a16="http://schemas.microsoft.com/office/drawing/2014/main" id="{5AB99BBE-FC1B-3D70-CA6B-21E79B8CB84C}"/>
              </a:ext>
            </a:extLst>
          </p:cNvPr>
          <p:cNvSpPr/>
          <p:nvPr/>
        </p:nvSpPr>
        <p:spPr>
          <a:xfrm>
            <a:off x="27100199" y="0"/>
            <a:ext cx="6016752"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0" lang="en-US" sz="4400" b="1" i="0" u="sng" strike="noStrike" kern="1200" cap="all"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a:p>
            <a:r>
              <a:rPr kumimoji="0" lang="en-IO" sz="4400" b="1" i="0" u="sng" strike="noStrike" kern="1200" cap="all"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CONCLUSION</a:t>
            </a:r>
            <a:r>
              <a:rPr kumimoji="0" lang="en-US" sz="4400" b="1" i="0" u="sng" strike="noStrike" kern="1200" cap="all"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a:t>
            </a:r>
            <a:endParaRPr lang="en-US" sz="4400" b="1" u="sng" cap="all" dirty="0">
              <a:solidFill>
                <a:prstClr val="black"/>
              </a:solidFill>
              <a:latin typeface="Times New Roman" panose="02020603050405020304" pitchFamily="18" charset="0"/>
              <a:ea typeface="+mj-ea"/>
              <a:cs typeface="Times New Roman" panose="02020603050405020304" pitchFamily="18" charset="0"/>
            </a:endParaRPr>
          </a:p>
          <a:p>
            <a:pPr marL="0" marR="0" lvl="0" indent="0" algn="l" defTabSz="914400" rtl="0" eaLnBrk="1" fontAlgn="auto" latinLnBrk="0" hangingPunct="1">
              <a:lnSpc>
                <a:spcPct val="120000"/>
              </a:lnSpc>
              <a:spcBef>
                <a:spcPts val="1000"/>
              </a:spcBef>
              <a:spcAft>
                <a:spcPts val="0"/>
              </a:spcAft>
              <a:buClrTx/>
              <a:buSzPct val="125000"/>
              <a:buFont typeface="Arial" panose="020B0604020202020204" pitchFamily="34" charset="0"/>
              <a:buNone/>
              <a:tabLst/>
              <a:defRPr/>
            </a:pPr>
            <a:endParaRPr kumimoji="0" lang="en-US" sz="2400" b="0" i="0" u="none" strike="noStrike" kern="1200" cap="none" spc="0" normalizeH="0" baseline="0" noProof="0" dirty="0">
              <a:ln>
                <a:noFill/>
              </a:ln>
              <a:solidFill>
                <a:srgbClr val="455F51"/>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20000"/>
              </a:lnSpc>
              <a:spcBef>
                <a:spcPts val="1000"/>
              </a:spcBef>
              <a:spcAft>
                <a:spcPts val="0"/>
              </a:spcAft>
              <a:buClrTx/>
              <a:buSzPct val="125000"/>
              <a:buFont typeface="Arial" panose="020B0604020202020204" pitchFamily="34" charset="0"/>
              <a:buNone/>
              <a:tabLst/>
              <a:defRPr/>
            </a:pPr>
            <a:r>
              <a:rPr kumimoji="0" lang="en-US" sz="2400" b="0" i="0" u="none" strike="noStrike" kern="120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rPr>
              <a:t>The project involves machine learning algorithms to identify and verify the speakers voice by analyzing several speech features such as tone,</a:t>
            </a:r>
            <a:r>
              <a:rPr kumimoji="0" lang="en-IO" sz="2400" b="0" i="0" u="none" strike="noStrike" kern="120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rPr>
              <a:t> </a:t>
            </a:r>
            <a:r>
              <a:rPr kumimoji="0" lang="en-US" sz="2400" b="0" i="0" u="none" strike="noStrike" kern="120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rPr>
              <a:t>pitch and frequency. The system can be used in various applications such as unlocking smartphones,</a:t>
            </a:r>
            <a:r>
              <a:rPr kumimoji="0" lang="en-IO" sz="2400" b="0" i="0" u="none" strike="noStrike" kern="120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rPr>
              <a:t> </a:t>
            </a:r>
            <a:r>
              <a:rPr kumimoji="0" lang="en-US" sz="2400" b="0" i="0" u="none" strike="noStrike" kern="120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rPr>
              <a:t>accessing secure facilities, and making financial </a:t>
            </a:r>
            <a:r>
              <a:rPr kumimoji="0" lang="en-IO" sz="2400" b="0" i="0" u="none" strike="noStrike" kern="120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rPr>
              <a:t>tra</a:t>
            </a:r>
            <a:r>
              <a:rPr kumimoji="0" lang="en-US" sz="2400" b="0" i="0" u="none" strike="noStrike" kern="120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rPr>
              <a:t>nsactions. Overall</a:t>
            </a:r>
            <a:r>
              <a:rPr kumimoji="0" lang="en-IO" sz="2400" b="0" i="0" u="none" strike="noStrike" kern="120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rPr>
              <a:t>,</a:t>
            </a:r>
            <a:r>
              <a:rPr kumimoji="0" lang="en-US" sz="2400" b="0" i="0" u="none" strike="noStrike" kern="120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rPr>
              <a:t> the voice recognition and authentication systems have the potential to enhance security and convenience in several areas of our daily lives.</a:t>
            </a:r>
            <a:endParaRPr kumimoji="0" lang="en-IO" sz="2400" b="0" i="0" u="none" strike="noStrike" kern="120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20000"/>
              </a:lnSpc>
              <a:spcBef>
                <a:spcPts val="1000"/>
              </a:spcBef>
              <a:spcAft>
                <a:spcPts val="0"/>
              </a:spcAft>
              <a:buClrTx/>
              <a:buSzPct val="125000"/>
              <a:buFont typeface="Arial" panose="020B0604020202020204" pitchFamily="34" charset="0"/>
              <a:buNone/>
              <a:tabLst/>
              <a:defRPr/>
            </a:pPr>
            <a:endParaRPr kumimoji="0" lang="en-IO" sz="2400" b="0" i="0" u="none" strike="noStrike" kern="1200" cap="all"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endParaRPr>
          </a:p>
          <a:p>
            <a:pPr algn="ctr"/>
            <a:endParaRPr lang="en-IN" sz="4400" b="1" dirty="0"/>
          </a:p>
        </p:txBody>
      </p:sp>
      <p:pic>
        <p:nvPicPr>
          <p:cNvPr id="9" name="Picture 8">
            <a:extLst>
              <a:ext uri="{FF2B5EF4-FFF2-40B4-BE49-F238E27FC236}">
                <a16:creationId xmlns:a16="http://schemas.microsoft.com/office/drawing/2014/main" id="{779B9C1B-A5E0-93A2-6260-559DC93BEB50}"/>
              </a:ext>
            </a:extLst>
          </p:cNvPr>
          <p:cNvPicPr>
            <a:picLocks noChangeAspect="1"/>
          </p:cNvPicPr>
          <p:nvPr/>
        </p:nvPicPr>
        <p:blipFill>
          <a:blip r:embed="rId4"/>
          <a:stretch>
            <a:fillRect/>
          </a:stretch>
        </p:blipFill>
        <p:spPr>
          <a:xfrm>
            <a:off x="-26211555" y="12732774"/>
            <a:ext cx="3944112" cy="6858000"/>
          </a:xfrm>
          <a:prstGeom prst="rect">
            <a:avLst/>
          </a:prstGeom>
        </p:spPr>
      </p:pic>
      <p:sp>
        <p:nvSpPr>
          <p:cNvPr id="2" name="Rectangle 1">
            <a:extLst>
              <a:ext uri="{FF2B5EF4-FFF2-40B4-BE49-F238E27FC236}">
                <a16:creationId xmlns:a16="http://schemas.microsoft.com/office/drawing/2014/main" id="{EE8DE40E-F38C-795C-A10E-3BFF0AB0139F}"/>
              </a:ext>
            </a:extLst>
          </p:cNvPr>
          <p:cNvSpPr/>
          <p:nvPr/>
        </p:nvSpPr>
        <p:spPr>
          <a:xfrm>
            <a:off x="24869063" y="11480800"/>
            <a:ext cx="8247888"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b="1" u="sng" dirty="0">
                <a:solidFill>
                  <a:schemeClr val="tx1"/>
                </a:solidFill>
                <a:latin typeface="Times New Roman" panose="02020603050405020304" pitchFamily="18" charset="0"/>
                <a:cs typeface="Times New Roman" panose="02020603050405020304" pitchFamily="18" charset="0"/>
              </a:rPr>
              <a:t>REFERENCES:</a:t>
            </a:r>
          </a:p>
          <a:p>
            <a:pPr marL="342900" indent="-342900">
              <a:buFont typeface="Wingdings" panose="05000000000000000000" pitchFamily="2" charset="2"/>
              <a:buChar char="Ø"/>
            </a:pPr>
            <a:r>
              <a:rPr lang="en-US" sz="2300" dirty="0">
                <a:solidFill>
                  <a:schemeClr val="tx1"/>
                </a:solidFill>
                <a:latin typeface="Times New Roman" panose="02020603050405020304" pitchFamily="18" charset="0"/>
                <a:cs typeface="Times New Roman" panose="02020603050405020304" pitchFamily="18" charset="0"/>
              </a:rPr>
              <a:t>N. J. Perdana, D.E. Herwindiati and N. H. Sarmin, “Voice Recognition System for User Authentication Using Gaussian Mixture Model”, 2022 IEEE International Conference on Artificial Intelligence in Engineering and Technology (IICAIET), Kota Kinabalu, Malaysia, 2022</a:t>
            </a:r>
          </a:p>
          <a:p>
            <a:pPr marL="342900" indent="-342900">
              <a:buFont typeface="Wingdings" panose="05000000000000000000" pitchFamily="2" charset="2"/>
              <a:buChar char="Ø"/>
            </a:pPr>
            <a:r>
              <a:rPr lang="en-US" sz="2300" dirty="0">
                <a:solidFill>
                  <a:schemeClr val="tx1"/>
                </a:solidFill>
                <a:latin typeface="Times New Roman" panose="02020603050405020304" pitchFamily="18" charset="0"/>
                <a:cs typeface="Times New Roman" panose="02020603050405020304" pitchFamily="18" charset="0"/>
              </a:rPr>
              <a:t>P. H. Chandankhede, A. S. Titarmare and S. Chauhvan, “Voice Recognition Based Security System Using Convolutional Neural Network”, 2021 International Conference on Computing, Communication, and Intelligent Systems (ICCCIS), Greater Noida, India, 2021</a:t>
            </a:r>
          </a:p>
          <a:p>
            <a:pPr marL="342900" indent="-342900">
              <a:buFont typeface="Wingdings" panose="05000000000000000000" pitchFamily="2" charset="2"/>
              <a:buChar char="Ø"/>
            </a:pPr>
            <a:r>
              <a:rPr lang="en-US" sz="2300" dirty="0">
                <a:solidFill>
                  <a:schemeClr val="tx1"/>
                </a:solidFill>
                <a:latin typeface="Times New Roman" panose="02020603050405020304" pitchFamily="18" charset="0"/>
                <a:cs typeface="Times New Roman" panose="02020603050405020304" pitchFamily="18" charset="0"/>
              </a:rPr>
              <a:t>K. Khotimah et al., "Validation of Voice Recognition in Various Google Voice Languages using Voice Recognition Module V3 Based on Microcontroller," 2020 Third International Conference on Vocational Education and Electrical Engineering (ICVEE), Surabaya, Indonesia, 2020, pp. 1-6, </a:t>
            </a:r>
            <a:r>
              <a:rPr lang="en-US" sz="2300" dirty="0" err="1">
                <a:solidFill>
                  <a:schemeClr val="tx1"/>
                </a:solidFill>
                <a:latin typeface="Times New Roman" panose="02020603050405020304" pitchFamily="18" charset="0"/>
                <a:cs typeface="Times New Roman" panose="02020603050405020304" pitchFamily="18" charset="0"/>
              </a:rPr>
              <a:t>doi</a:t>
            </a:r>
            <a:r>
              <a:rPr lang="en-US" sz="2300" dirty="0">
                <a:solidFill>
                  <a:schemeClr val="tx1"/>
                </a:solidFill>
                <a:latin typeface="Times New Roman" panose="02020603050405020304" pitchFamily="18" charset="0"/>
                <a:cs typeface="Times New Roman" panose="02020603050405020304" pitchFamily="18" charset="0"/>
              </a:rPr>
              <a:t>: 10.1109/ICVEE50212.2020.9243184.</a:t>
            </a:r>
            <a:endParaRPr lang="en-IN" sz="2300" dirty="0">
              <a:solidFill>
                <a:sysClr val="windowText" lastClr="000000"/>
              </a:solidFill>
            </a:endParaRPr>
          </a:p>
        </p:txBody>
      </p:sp>
    </p:spTree>
    <p:extLst>
      <p:ext uri="{BB962C8B-B14F-4D97-AF65-F5344CB8AC3E}">
        <p14:creationId xmlns:p14="http://schemas.microsoft.com/office/powerpoint/2010/main" val="3908493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0F4752A-5CAB-9929-4CFA-58D989733709}"/>
              </a:ext>
            </a:extLst>
          </p:cNvPr>
          <p:cNvPicPr>
            <a:picLocks noChangeAspect="1"/>
          </p:cNvPicPr>
          <p:nvPr/>
        </p:nvPicPr>
        <p:blipFill>
          <a:blip r:embed="rId2"/>
          <a:stretch>
            <a:fillRect/>
          </a:stretch>
        </p:blipFill>
        <p:spPr>
          <a:xfrm>
            <a:off x="-26211555" y="-13224387"/>
            <a:ext cx="6085182" cy="6858000"/>
          </a:xfrm>
          <a:prstGeom prst="rect">
            <a:avLst/>
          </a:prstGeom>
        </p:spPr>
      </p:pic>
      <p:sp>
        <p:nvSpPr>
          <p:cNvPr id="5" name="Rectangle 4">
            <a:extLst>
              <a:ext uri="{FF2B5EF4-FFF2-40B4-BE49-F238E27FC236}">
                <a16:creationId xmlns:a16="http://schemas.microsoft.com/office/drawing/2014/main" id="{9F90F834-63A8-DF7F-87E4-E95B8F43B690}"/>
              </a:ext>
            </a:extLst>
          </p:cNvPr>
          <p:cNvSpPr/>
          <p:nvPr/>
        </p:nvSpPr>
        <p:spPr>
          <a:xfrm>
            <a:off x="25950416" y="-14732000"/>
            <a:ext cx="6085182" cy="6858000"/>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r>
              <a:rPr kumimoji="0" lang="en-IO" sz="3200" b="1" i="0" u="sng"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ADVANTAGES</a:t>
            </a:r>
            <a:r>
              <a:rPr lang="en-US" sz="3200" b="1" u="sng" dirty="0">
                <a:solidFill>
                  <a:prstClr val="black"/>
                </a:solidFill>
                <a:latin typeface="Times New Roman" panose="02020603050405020304" pitchFamily="18" charset="0"/>
                <a:ea typeface="+mj-ea"/>
                <a:cs typeface="Times New Roman" panose="02020603050405020304" pitchFamily="18" charset="0"/>
              </a:rPr>
              <a:t> </a:t>
            </a:r>
            <a:r>
              <a:rPr kumimoji="0" lang="en-IO" sz="3200" b="1" i="0" u="sng"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OF OUR PROJECT</a:t>
            </a:r>
            <a:r>
              <a:rPr kumimoji="0" lang="en-US" sz="3200" b="1" i="0" u="sng"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a:t>
            </a:r>
          </a:p>
          <a:p>
            <a:pPr marR="0" lvl="0" algn="just" defTabSz="914400" rtl="0" eaLnBrk="1" fontAlgn="auto" latinLnBrk="0" hangingPunct="1">
              <a:lnSpc>
                <a:spcPct val="120000"/>
              </a:lnSpc>
              <a:spcBef>
                <a:spcPts val="1000"/>
              </a:spcBef>
              <a:spcAft>
                <a:spcPts val="0"/>
              </a:spcAft>
              <a:buClrTx/>
              <a:buSzPct val="125000"/>
              <a:tabLst/>
              <a:defRPr/>
            </a:pPr>
            <a:endParaRPr kumimoji="0" lang="en-IO" sz="2400" b="0" i="0" u="none" strike="noStrike" kern="1200" cap="none" spc="0" normalizeH="0" baseline="0" noProof="0" dirty="0">
              <a:ln>
                <a:noFill/>
              </a:ln>
              <a:solidFill>
                <a:srgbClr val="455F51"/>
              </a:solidFill>
              <a:effectLst/>
              <a:uLnTx/>
              <a:uFillTx/>
              <a:latin typeface="Times New Roman" panose="02020603050405020304" pitchFamily="18" charset="0"/>
              <a:ea typeface="+mn-ea"/>
              <a:cs typeface="Times New Roman" panose="02020603050405020304" pitchFamily="18" charset="0"/>
            </a:endParaRPr>
          </a:p>
          <a:p>
            <a:pPr marL="285750" marR="0" lvl="0" indent="-285750" algn="just" defTabSz="914400" rtl="0" eaLnBrk="1" fontAlgn="auto" latinLnBrk="0" hangingPunct="1">
              <a:lnSpc>
                <a:spcPct val="120000"/>
              </a:lnSpc>
              <a:spcBef>
                <a:spcPts val="1000"/>
              </a:spcBef>
              <a:spcAft>
                <a:spcPts val="0"/>
              </a:spcAft>
              <a:buClrTx/>
              <a:buSzPct val="125000"/>
              <a:buFont typeface="Arial" panose="020B0604020202020204" pitchFamily="34" charset="0"/>
              <a:buChar char="•"/>
              <a:tabLst/>
              <a:defRPr/>
            </a:pPr>
            <a:r>
              <a:rPr kumimoji="0" lang="en-IO" sz="2400" b="0"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V</a:t>
            </a:r>
            <a:r>
              <a:rPr kumimoji="0" lang="en-US" sz="2400" b="0" i="0" u="none" strike="noStrike" kern="1200" cap="none" spc="0" normalizeH="0" baseline="0" noProof="0" dirty="0" err="1">
                <a:ln>
                  <a:noFill/>
                </a:ln>
                <a:solidFill>
                  <a:schemeClr val="tx1"/>
                </a:solidFill>
                <a:effectLst/>
                <a:uLnTx/>
                <a:uFillTx/>
                <a:latin typeface="Times New Roman" panose="02020603050405020304" pitchFamily="18" charset="0"/>
                <a:ea typeface="+mn-ea"/>
                <a:cs typeface="Times New Roman" panose="02020603050405020304" pitchFamily="18" charset="0"/>
              </a:rPr>
              <a:t>oice</a:t>
            </a:r>
            <a:r>
              <a:rPr kumimoji="0" lang="en-US" sz="2400" b="0"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 authentication may provide a more convenient and user friendly way to access devices and system</a:t>
            </a:r>
            <a:r>
              <a:rPr kumimoji="0" lang="en-IO" sz="2400" b="0"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a:t>
            </a:r>
          </a:p>
          <a:p>
            <a:pPr marL="285750" marR="0" lvl="0" indent="-285750" algn="just" defTabSz="914400" rtl="0" eaLnBrk="1" fontAlgn="auto" latinLnBrk="0" hangingPunct="1">
              <a:lnSpc>
                <a:spcPct val="120000"/>
              </a:lnSpc>
              <a:spcBef>
                <a:spcPts val="1000"/>
              </a:spcBef>
              <a:spcAft>
                <a:spcPts val="0"/>
              </a:spcAft>
              <a:buClrTx/>
              <a:buSzPct val="125000"/>
              <a:buFont typeface="Arial" panose="020B0604020202020204" pitchFamily="34" charset="0"/>
              <a:buChar char="•"/>
              <a:tabLst/>
              <a:defRPr/>
            </a:pPr>
            <a:r>
              <a:rPr kumimoji="0" lang="en-US" sz="2400" b="0"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T</a:t>
            </a:r>
            <a:r>
              <a:rPr kumimoji="0" lang="en-IO" sz="2400" b="0"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here is no need fo</a:t>
            </a:r>
            <a:r>
              <a:rPr kumimoji="0" lang="en-US" sz="2400" b="0"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r</a:t>
            </a:r>
            <a:r>
              <a:rPr kumimoji="0" lang="en-IO" sz="2400" b="0"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 additional hardware like sensors.</a:t>
            </a:r>
          </a:p>
          <a:p>
            <a:pPr marL="285750" marR="0" lvl="0" indent="-285750" algn="just" defTabSz="914400" rtl="0" eaLnBrk="1" fontAlgn="auto" latinLnBrk="0" hangingPunct="1">
              <a:lnSpc>
                <a:spcPct val="120000"/>
              </a:lnSpc>
              <a:spcBef>
                <a:spcPts val="1000"/>
              </a:spcBef>
              <a:spcAft>
                <a:spcPts val="0"/>
              </a:spcAft>
              <a:buClrTx/>
              <a:buSzPct val="125000"/>
              <a:buFont typeface="Arial" panose="020B0604020202020204" pitchFamily="34" charset="0"/>
              <a:buChar char="•"/>
              <a:tabLst/>
              <a:defRPr/>
            </a:pPr>
            <a:r>
              <a:rPr kumimoji="0" lang="en-IO" sz="2400" b="0"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 I</a:t>
            </a:r>
            <a:r>
              <a:rPr kumimoji="0" lang="en-US" sz="2400" b="0"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t can provide a higher level of security compared to the traditional methods</a:t>
            </a:r>
            <a:r>
              <a:rPr kumimoji="0" lang="en-IO" sz="2400" b="0"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a:t>
            </a:r>
          </a:p>
          <a:p>
            <a:pPr marL="285750" marR="0" lvl="0" indent="-285750" algn="just" defTabSz="914400" rtl="0" eaLnBrk="1" fontAlgn="auto" latinLnBrk="0" hangingPunct="1">
              <a:lnSpc>
                <a:spcPct val="120000"/>
              </a:lnSpc>
              <a:spcBef>
                <a:spcPts val="1000"/>
              </a:spcBef>
              <a:spcAft>
                <a:spcPts val="0"/>
              </a:spcAft>
              <a:buClrTx/>
              <a:buSzPct val="125000"/>
              <a:buFont typeface="Arial" panose="020B0604020202020204" pitchFamily="34" charset="0"/>
              <a:buChar char="•"/>
              <a:tabLst/>
              <a:defRPr/>
            </a:pPr>
            <a:r>
              <a:rPr kumimoji="0" lang="en-IO" sz="2400" b="0"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I</a:t>
            </a:r>
            <a:r>
              <a:rPr kumimoji="0" lang="en-US" sz="2400" b="0"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t can be used in a variety of industries, such as healthcare, finance etc.</a:t>
            </a:r>
            <a:endParaRPr kumimoji="0" lang="en-IO" sz="2400" b="0"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endParaRPr>
          </a:p>
          <a:p>
            <a:pPr algn="ctr"/>
            <a:endParaRPr lang="en-IN" sz="3200" dirty="0"/>
          </a:p>
        </p:txBody>
      </p:sp>
      <p:pic>
        <p:nvPicPr>
          <p:cNvPr id="6" name="Picture 5">
            <a:extLst>
              <a:ext uri="{FF2B5EF4-FFF2-40B4-BE49-F238E27FC236}">
                <a16:creationId xmlns:a16="http://schemas.microsoft.com/office/drawing/2014/main" id="{57AC7B6D-C3D4-56D8-B212-CDE0C6565DDA}"/>
              </a:ext>
            </a:extLst>
          </p:cNvPr>
          <p:cNvPicPr>
            <a:picLocks noChangeAspect="1"/>
          </p:cNvPicPr>
          <p:nvPr/>
        </p:nvPicPr>
        <p:blipFill>
          <a:blip r:embed="rId3"/>
          <a:stretch>
            <a:fillRect/>
          </a:stretch>
        </p:blipFill>
        <p:spPr>
          <a:xfrm>
            <a:off x="0" y="0"/>
            <a:ext cx="6175248" cy="6858000"/>
          </a:xfrm>
          <a:prstGeom prst="rect">
            <a:avLst/>
          </a:prstGeom>
        </p:spPr>
      </p:pic>
      <p:sp>
        <p:nvSpPr>
          <p:cNvPr id="8" name="Rectangle 7">
            <a:extLst>
              <a:ext uri="{FF2B5EF4-FFF2-40B4-BE49-F238E27FC236}">
                <a16:creationId xmlns:a16="http://schemas.microsoft.com/office/drawing/2014/main" id="{5AB99BBE-FC1B-3D70-CA6B-21E79B8CB84C}"/>
              </a:ext>
            </a:extLst>
          </p:cNvPr>
          <p:cNvSpPr/>
          <p:nvPr/>
        </p:nvSpPr>
        <p:spPr>
          <a:xfrm>
            <a:off x="6249847" y="0"/>
            <a:ext cx="6016752"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0" lang="en-US" sz="4400" b="1" i="0" u="sng" strike="noStrike" kern="1200" cap="all"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a:p>
            <a:r>
              <a:rPr kumimoji="0" lang="en-IO" sz="4400" b="1" i="0" u="sng" strike="noStrike" kern="1200" cap="all"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CONCLUSION</a:t>
            </a:r>
            <a:r>
              <a:rPr kumimoji="0" lang="en-US" sz="4400" b="1" i="0" u="sng" strike="noStrike" kern="1200" cap="all"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a:t>
            </a:r>
            <a:endParaRPr lang="en-US" sz="4400" b="1" u="sng" cap="all" dirty="0">
              <a:solidFill>
                <a:prstClr val="black"/>
              </a:solidFill>
              <a:latin typeface="Times New Roman" panose="02020603050405020304" pitchFamily="18" charset="0"/>
              <a:ea typeface="+mj-ea"/>
              <a:cs typeface="Times New Roman" panose="02020603050405020304" pitchFamily="18" charset="0"/>
            </a:endParaRPr>
          </a:p>
          <a:p>
            <a:pPr marL="0" marR="0" lvl="0" indent="0" algn="l" defTabSz="914400" rtl="0" eaLnBrk="1" fontAlgn="auto" latinLnBrk="0" hangingPunct="1">
              <a:lnSpc>
                <a:spcPct val="120000"/>
              </a:lnSpc>
              <a:spcBef>
                <a:spcPts val="1000"/>
              </a:spcBef>
              <a:spcAft>
                <a:spcPts val="0"/>
              </a:spcAft>
              <a:buClrTx/>
              <a:buSzPct val="125000"/>
              <a:buFont typeface="Arial" panose="020B0604020202020204" pitchFamily="34" charset="0"/>
              <a:buNone/>
              <a:tabLst/>
              <a:defRPr/>
            </a:pPr>
            <a:endParaRPr kumimoji="0" lang="en-US" sz="2400" b="0" i="0" u="none" strike="noStrike" kern="1200" cap="none" spc="0" normalizeH="0" baseline="0" noProof="0" dirty="0">
              <a:ln>
                <a:noFill/>
              </a:ln>
              <a:solidFill>
                <a:srgbClr val="455F51"/>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20000"/>
              </a:lnSpc>
              <a:spcBef>
                <a:spcPts val="1000"/>
              </a:spcBef>
              <a:spcAft>
                <a:spcPts val="0"/>
              </a:spcAft>
              <a:buClrTx/>
              <a:buSzPct val="125000"/>
              <a:buFont typeface="Arial" panose="020B0604020202020204" pitchFamily="34" charset="0"/>
              <a:buNone/>
              <a:tabLst/>
              <a:defRPr/>
            </a:pPr>
            <a:r>
              <a:rPr kumimoji="0" lang="en-US" sz="2400" b="0" i="0" u="none" strike="noStrike" kern="120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rPr>
              <a:t>The project involves machine learning algorithms to identify and verify the speakers voice by analyzing several speech features such as tone,</a:t>
            </a:r>
            <a:r>
              <a:rPr kumimoji="0" lang="en-IO" sz="2400" b="0" i="0" u="none" strike="noStrike" kern="120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rPr>
              <a:t> </a:t>
            </a:r>
            <a:r>
              <a:rPr kumimoji="0" lang="en-US" sz="2400" b="0" i="0" u="none" strike="noStrike" kern="120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rPr>
              <a:t>pitch and frequency. The system can be used in various applications such as unlocking smartphones,</a:t>
            </a:r>
            <a:r>
              <a:rPr kumimoji="0" lang="en-IO" sz="2400" b="0" i="0" u="none" strike="noStrike" kern="120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rPr>
              <a:t> </a:t>
            </a:r>
            <a:r>
              <a:rPr kumimoji="0" lang="en-US" sz="2400" b="0" i="0" u="none" strike="noStrike" kern="120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rPr>
              <a:t>accessing secure facilities, and making financial </a:t>
            </a:r>
            <a:r>
              <a:rPr kumimoji="0" lang="en-IO" sz="2400" b="0" i="0" u="none" strike="noStrike" kern="120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rPr>
              <a:t>tra</a:t>
            </a:r>
            <a:r>
              <a:rPr kumimoji="0" lang="en-US" sz="2400" b="0" i="0" u="none" strike="noStrike" kern="120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rPr>
              <a:t>nsactions. Overall</a:t>
            </a:r>
            <a:r>
              <a:rPr kumimoji="0" lang="en-IO" sz="2400" b="0" i="0" u="none" strike="noStrike" kern="120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rPr>
              <a:t>,</a:t>
            </a:r>
            <a:r>
              <a:rPr kumimoji="0" lang="en-US" sz="2400" b="0" i="0" u="none" strike="noStrike" kern="120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rPr>
              <a:t> the voice recognition and authentication systems have the potential to enhance security and convenience in several areas of our daily lives.</a:t>
            </a:r>
            <a:endParaRPr kumimoji="0" lang="en-IO" sz="2400" b="0" i="0" u="none" strike="noStrike" kern="120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20000"/>
              </a:lnSpc>
              <a:spcBef>
                <a:spcPts val="1000"/>
              </a:spcBef>
              <a:spcAft>
                <a:spcPts val="0"/>
              </a:spcAft>
              <a:buClrTx/>
              <a:buSzPct val="125000"/>
              <a:buFont typeface="Arial" panose="020B0604020202020204" pitchFamily="34" charset="0"/>
              <a:buNone/>
              <a:tabLst/>
              <a:defRPr/>
            </a:pPr>
            <a:endParaRPr kumimoji="0" lang="en-IO" sz="2400" b="0" i="0" u="none" strike="noStrike" kern="1200" cap="all"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endParaRPr>
          </a:p>
          <a:p>
            <a:pPr algn="ctr"/>
            <a:endParaRPr lang="en-IN" sz="4400" b="1" dirty="0"/>
          </a:p>
        </p:txBody>
      </p:sp>
      <p:pic>
        <p:nvPicPr>
          <p:cNvPr id="9" name="Picture 8">
            <a:extLst>
              <a:ext uri="{FF2B5EF4-FFF2-40B4-BE49-F238E27FC236}">
                <a16:creationId xmlns:a16="http://schemas.microsoft.com/office/drawing/2014/main" id="{779B9C1B-A5E0-93A2-6260-559DC93BEB50}"/>
              </a:ext>
            </a:extLst>
          </p:cNvPr>
          <p:cNvPicPr>
            <a:picLocks noChangeAspect="1"/>
          </p:cNvPicPr>
          <p:nvPr/>
        </p:nvPicPr>
        <p:blipFill>
          <a:blip r:embed="rId4"/>
          <a:stretch>
            <a:fillRect/>
          </a:stretch>
        </p:blipFill>
        <p:spPr>
          <a:xfrm>
            <a:off x="-26211555" y="12732774"/>
            <a:ext cx="3944112" cy="6858000"/>
          </a:xfrm>
          <a:prstGeom prst="rect">
            <a:avLst/>
          </a:prstGeom>
        </p:spPr>
      </p:pic>
      <p:sp>
        <p:nvSpPr>
          <p:cNvPr id="2" name="Rectangle 1">
            <a:extLst>
              <a:ext uri="{FF2B5EF4-FFF2-40B4-BE49-F238E27FC236}">
                <a16:creationId xmlns:a16="http://schemas.microsoft.com/office/drawing/2014/main" id="{EE8DE40E-F38C-795C-A10E-3BFF0AB0139F}"/>
              </a:ext>
            </a:extLst>
          </p:cNvPr>
          <p:cNvSpPr/>
          <p:nvPr/>
        </p:nvSpPr>
        <p:spPr>
          <a:xfrm>
            <a:off x="24869063" y="11480800"/>
            <a:ext cx="8247888"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b="1" u="sng" dirty="0">
                <a:solidFill>
                  <a:schemeClr val="tx1"/>
                </a:solidFill>
                <a:latin typeface="Times New Roman" panose="02020603050405020304" pitchFamily="18" charset="0"/>
                <a:cs typeface="Times New Roman" panose="02020603050405020304" pitchFamily="18" charset="0"/>
              </a:rPr>
              <a:t>REFERENCES:</a:t>
            </a:r>
          </a:p>
          <a:p>
            <a:pPr marL="342900" indent="-342900">
              <a:buFont typeface="Wingdings" panose="05000000000000000000" pitchFamily="2" charset="2"/>
              <a:buChar char="Ø"/>
            </a:pPr>
            <a:r>
              <a:rPr lang="en-US" sz="2300" dirty="0">
                <a:solidFill>
                  <a:schemeClr val="tx1"/>
                </a:solidFill>
                <a:latin typeface="Times New Roman" panose="02020603050405020304" pitchFamily="18" charset="0"/>
                <a:cs typeface="Times New Roman" panose="02020603050405020304" pitchFamily="18" charset="0"/>
              </a:rPr>
              <a:t>N. J. Perdana, D.E. Herwindiati and N. H. Sarmin, “Voice Recognition System for User Authentication Using Gaussian Mixture Model”, 2022 IEEE International Conference on Artificial Intelligence in Engineering and Technology (IICAIET), Kota Kinabalu, Malaysia, 2022</a:t>
            </a:r>
          </a:p>
          <a:p>
            <a:pPr marL="342900" indent="-342900">
              <a:buFont typeface="Wingdings" panose="05000000000000000000" pitchFamily="2" charset="2"/>
              <a:buChar char="Ø"/>
            </a:pPr>
            <a:r>
              <a:rPr lang="en-US" sz="2300" dirty="0">
                <a:solidFill>
                  <a:schemeClr val="tx1"/>
                </a:solidFill>
                <a:latin typeface="Times New Roman" panose="02020603050405020304" pitchFamily="18" charset="0"/>
                <a:cs typeface="Times New Roman" panose="02020603050405020304" pitchFamily="18" charset="0"/>
              </a:rPr>
              <a:t>P. H. Chandankhede, A. S. Titarmare and S. Chauhvan, “Voice Recognition Based Security System Using Convolutional Neural Network”, 2021 International Conference on Computing, Communication, and Intelligent Systems (ICCCIS), Greater Noida, India, 2021</a:t>
            </a:r>
          </a:p>
          <a:p>
            <a:pPr marL="342900" indent="-342900">
              <a:buFont typeface="Wingdings" panose="05000000000000000000" pitchFamily="2" charset="2"/>
              <a:buChar char="Ø"/>
            </a:pPr>
            <a:r>
              <a:rPr lang="en-US" sz="2300" dirty="0">
                <a:solidFill>
                  <a:schemeClr val="tx1"/>
                </a:solidFill>
                <a:latin typeface="Times New Roman" panose="02020603050405020304" pitchFamily="18" charset="0"/>
                <a:cs typeface="Times New Roman" panose="02020603050405020304" pitchFamily="18" charset="0"/>
              </a:rPr>
              <a:t>K. Khotimah et al., "Validation of Voice Recognition in Various Google Voice Languages using Voice Recognition Module V3 Based on Microcontroller," 2020 Third International Conference on Vocational Education and Electrical Engineering (ICVEE), Surabaya, Indonesia, 2020, pp. 1-6, </a:t>
            </a:r>
            <a:r>
              <a:rPr lang="en-US" sz="2300" dirty="0" err="1">
                <a:solidFill>
                  <a:schemeClr val="tx1"/>
                </a:solidFill>
                <a:latin typeface="Times New Roman" panose="02020603050405020304" pitchFamily="18" charset="0"/>
                <a:cs typeface="Times New Roman" panose="02020603050405020304" pitchFamily="18" charset="0"/>
              </a:rPr>
              <a:t>doi</a:t>
            </a:r>
            <a:r>
              <a:rPr lang="en-US" sz="2300" dirty="0">
                <a:solidFill>
                  <a:schemeClr val="tx1"/>
                </a:solidFill>
                <a:latin typeface="Times New Roman" panose="02020603050405020304" pitchFamily="18" charset="0"/>
                <a:cs typeface="Times New Roman" panose="02020603050405020304" pitchFamily="18" charset="0"/>
              </a:rPr>
              <a:t>: 10.1109/ICVEE50212.2020.9243184.</a:t>
            </a:r>
            <a:endParaRPr lang="en-IN" sz="2300" dirty="0">
              <a:solidFill>
                <a:sysClr val="windowText" lastClr="000000"/>
              </a:solidFill>
            </a:endParaRPr>
          </a:p>
        </p:txBody>
      </p:sp>
    </p:spTree>
    <p:extLst>
      <p:ext uri="{BB962C8B-B14F-4D97-AF65-F5344CB8AC3E}">
        <p14:creationId xmlns:p14="http://schemas.microsoft.com/office/powerpoint/2010/main" val="26650372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0F4752A-5CAB-9929-4CFA-58D989733709}"/>
              </a:ext>
            </a:extLst>
          </p:cNvPr>
          <p:cNvPicPr>
            <a:picLocks noChangeAspect="1"/>
          </p:cNvPicPr>
          <p:nvPr/>
        </p:nvPicPr>
        <p:blipFill>
          <a:blip r:embed="rId2"/>
          <a:stretch>
            <a:fillRect/>
          </a:stretch>
        </p:blipFill>
        <p:spPr>
          <a:xfrm>
            <a:off x="-26211555" y="-13224387"/>
            <a:ext cx="6085182" cy="6858000"/>
          </a:xfrm>
          <a:prstGeom prst="rect">
            <a:avLst/>
          </a:prstGeom>
        </p:spPr>
      </p:pic>
      <p:sp>
        <p:nvSpPr>
          <p:cNvPr id="5" name="Rectangle 4">
            <a:extLst>
              <a:ext uri="{FF2B5EF4-FFF2-40B4-BE49-F238E27FC236}">
                <a16:creationId xmlns:a16="http://schemas.microsoft.com/office/drawing/2014/main" id="{9F90F834-63A8-DF7F-87E4-E95B8F43B690}"/>
              </a:ext>
            </a:extLst>
          </p:cNvPr>
          <p:cNvSpPr/>
          <p:nvPr/>
        </p:nvSpPr>
        <p:spPr>
          <a:xfrm>
            <a:off x="25950416" y="-14732000"/>
            <a:ext cx="6085182" cy="6858000"/>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r>
              <a:rPr kumimoji="0" lang="en-IO" sz="3200" b="1" i="0" u="sng"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ADVANTAGES</a:t>
            </a:r>
            <a:r>
              <a:rPr lang="en-US" sz="3200" b="1" u="sng" dirty="0">
                <a:solidFill>
                  <a:prstClr val="black"/>
                </a:solidFill>
                <a:latin typeface="Times New Roman" panose="02020603050405020304" pitchFamily="18" charset="0"/>
                <a:ea typeface="+mj-ea"/>
                <a:cs typeface="Times New Roman" panose="02020603050405020304" pitchFamily="18" charset="0"/>
              </a:rPr>
              <a:t> </a:t>
            </a:r>
            <a:r>
              <a:rPr kumimoji="0" lang="en-IO" sz="3200" b="1" i="0" u="sng"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OF OUR PROJECT</a:t>
            </a:r>
            <a:r>
              <a:rPr kumimoji="0" lang="en-US" sz="3200" b="1" i="0" u="sng"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a:t>
            </a:r>
          </a:p>
          <a:p>
            <a:pPr marR="0" lvl="0" algn="just" defTabSz="914400" rtl="0" eaLnBrk="1" fontAlgn="auto" latinLnBrk="0" hangingPunct="1">
              <a:lnSpc>
                <a:spcPct val="120000"/>
              </a:lnSpc>
              <a:spcBef>
                <a:spcPts val="1000"/>
              </a:spcBef>
              <a:spcAft>
                <a:spcPts val="0"/>
              </a:spcAft>
              <a:buClrTx/>
              <a:buSzPct val="125000"/>
              <a:tabLst/>
              <a:defRPr/>
            </a:pPr>
            <a:endParaRPr kumimoji="0" lang="en-IO" sz="2400" b="0" i="0" u="none" strike="noStrike" kern="1200" cap="none" spc="0" normalizeH="0" baseline="0" noProof="0" dirty="0">
              <a:ln>
                <a:noFill/>
              </a:ln>
              <a:solidFill>
                <a:srgbClr val="455F51"/>
              </a:solidFill>
              <a:effectLst/>
              <a:uLnTx/>
              <a:uFillTx/>
              <a:latin typeface="Times New Roman" panose="02020603050405020304" pitchFamily="18" charset="0"/>
              <a:ea typeface="+mn-ea"/>
              <a:cs typeface="Times New Roman" panose="02020603050405020304" pitchFamily="18" charset="0"/>
            </a:endParaRPr>
          </a:p>
          <a:p>
            <a:pPr marL="285750" marR="0" lvl="0" indent="-285750" algn="just" defTabSz="914400" rtl="0" eaLnBrk="1" fontAlgn="auto" latinLnBrk="0" hangingPunct="1">
              <a:lnSpc>
                <a:spcPct val="120000"/>
              </a:lnSpc>
              <a:spcBef>
                <a:spcPts val="1000"/>
              </a:spcBef>
              <a:spcAft>
                <a:spcPts val="0"/>
              </a:spcAft>
              <a:buClrTx/>
              <a:buSzPct val="125000"/>
              <a:buFont typeface="Arial" panose="020B0604020202020204" pitchFamily="34" charset="0"/>
              <a:buChar char="•"/>
              <a:tabLst/>
              <a:defRPr/>
            </a:pPr>
            <a:r>
              <a:rPr kumimoji="0" lang="en-IO" sz="2400" b="0"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V</a:t>
            </a:r>
            <a:r>
              <a:rPr kumimoji="0" lang="en-US" sz="2400" b="0" i="0" u="none" strike="noStrike" kern="1200" cap="none" spc="0" normalizeH="0" baseline="0" noProof="0" dirty="0" err="1">
                <a:ln>
                  <a:noFill/>
                </a:ln>
                <a:solidFill>
                  <a:schemeClr val="tx1"/>
                </a:solidFill>
                <a:effectLst/>
                <a:uLnTx/>
                <a:uFillTx/>
                <a:latin typeface="Times New Roman" panose="02020603050405020304" pitchFamily="18" charset="0"/>
                <a:ea typeface="+mn-ea"/>
                <a:cs typeface="Times New Roman" panose="02020603050405020304" pitchFamily="18" charset="0"/>
              </a:rPr>
              <a:t>oice</a:t>
            </a:r>
            <a:r>
              <a:rPr kumimoji="0" lang="en-US" sz="2400" b="0"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 authentication may provide a more convenient and user friendly way to access devices and system</a:t>
            </a:r>
            <a:r>
              <a:rPr kumimoji="0" lang="en-IO" sz="2400" b="0"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a:t>
            </a:r>
          </a:p>
          <a:p>
            <a:pPr marL="285750" marR="0" lvl="0" indent="-285750" algn="just" defTabSz="914400" rtl="0" eaLnBrk="1" fontAlgn="auto" latinLnBrk="0" hangingPunct="1">
              <a:lnSpc>
                <a:spcPct val="120000"/>
              </a:lnSpc>
              <a:spcBef>
                <a:spcPts val="1000"/>
              </a:spcBef>
              <a:spcAft>
                <a:spcPts val="0"/>
              </a:spcAft>
              <a:buClrTx/>
              <a:buSzPct val="125000"/>
              <a:buFont typeface="Arial" panose="020B0604020202020204" pitchFamily="34" charset="0"/>
              <a:buChar char="•"/>
              <a:tabLst/>
              <a:defRPr/>
            </a:pPr>
            <a:r>
              <a:rPr kumimoji="0" lang="en-US" sz="2400" b="0"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T</a:t>
            </a:r>
            <a:r>
              <a:rPr kumimoji="0" lang="en-IO" sz="2400" b="0"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here is no need fo</a:t>
            </a:r>
            <a:r>
              <a:rPr kumimoji="0" lang="en-US" sz="2400" b="0"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r</a:t>
            </a:r>
            <a:r>
              <a:rPr kumimoji="0" lang="en-IO" sz="2400" b="0"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 additional hardware like sensors.</a:t>
            </a:r>
          </a:p>
          <a:p>
            <a:pPr marL="285750" marR="0" lvl="0" indent="-285750" algn="just" defTabSz="914400" rtl="0" eaLnBrk="1" fontAlgn="auto" latinLnBrk="0" hangingPunct="1">
              <a:lnSpc>
                <a:spcPct val="120000"/>
              </a:lnSpc>
              <a:spcBef>
                <a:spcPts val="1000"/>
              </a:spcBef>
              <a:spcAft>
                <a:spcPts val="0"/>
              </a:spcAft>
              <a:buClrTx/>
              <a:buSzPct val="125000"/>
              <a:buFont typeface="Arial" panose="020B0604020202020204" pitchFamily="34" charset="0"/>
              <a:buChar char="•"/>
              <a:tabLst/>
              <a:defRPr/>
            </a:pPr>
            <a:r>
              <a:rPr kumimoji="0" lang="en-IO" sz="2400" b="0"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 I</a:t>
            </a:r>
            <a:r>
              <a:rPr kumimoji="0" lang="en-US" sz="2400" b="0"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t can provide a higher level of security compared to the traditional methods</a:t>
            </a:r>
            <a:r>
              <a:rPr kumimoji="0" lang="en-IO" sz="2400" b="0"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a:t>
            </a:r>
          </a:p>
          <a:p>
            <a:pPr marL="285750" marR="0" lvl="0" indent="-285750" algn="just" defTabSz="914400" rtl="0" eaLnBrk="1" fontAlgn="auto" latinLnBrk="0" hangingPunct="1">
              <a:lnSpc>
                <a:spcPct val="120000"/>
              </a:lnSpc>
              <a:spcBef>
                <a:spcPts val="1000"/>
              </a:spcBef>
              <a:spcAft>
                <a:spcPts val="0"/>
              </a:spcAft>
              <a:buClrTx/>
              <a:buSzPct val="125000"/>
              <a:buFont typeface="Arial" panose="020B0604020202020204" pitchFamily="34" charset="0"/>
              <a:buChar char="•"/>
              <a:tabLst/>
              <a:defRPr/>
            </a:pPr>
            <a:r>
              <a:rPr kumimoji="0" lang="en-IO" sz="2400" b="0"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I</a:t>
            </a:r>
            <a:r>
              <a:rPr kumimoji="0" lang="en-US" sz="2400" b="0"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t can be used in a variety of industries, such as healthcare, finance etc.</a:t>
            </a:r>
            <a:endParaRPr kumimoji="0" lang="en-IO" sz="2400" b="0"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endParaRPr>
          </a:p>
          <a:p>
            <a:pPr algn="ctr"/>
            <a:endParaRPr lang="en-IN" sz="3200" dirty="0"/>
          </a:p>
        </p:txBody>
      </p:sp>
      <p:pic>
        <p:nvPicPr>
          <p:cNvPr id="6" name="Picture 5">
            <a:extLst>
              <a:ext uri="{FF2B5EF4-FFF2-40B4-BE49-F238E27FC236}">
                <a16:creationId xmlns:a16="http://schemas.microsoft.com/office/drawing/2014/main" id="{57AC7B6D-C3D4-56D8-B212-CDE0C6565DDA}"/>
              </a:ext>
            </a:extLst>
          </p:cNvPr>
          <p:cNvPicPr>
            <a:picLocks noChangeAspect="1"/>
          </p:cNvPicPr>
          <p:nvPr/>
        </p:nvPicPr>
        <p:blipFill>
          <a:blip r:embed="rId3"/>
          <a:stretch>
            <a:fillRect/>
          </a:stretch>
        </p:blipFill>
        <p:spPr>
          <a:xfrm>
            <a:off x="-27327123" y="0"/>
            <a:ext cx="6175248" cy="6858000"/>
          </a:xfrm>
          <a:prstGeom prst="rect">
            <a:avLst/>
          </a:prstGeom>
        </p:spPr>
      </p:pic>
      <p:sp>
        <p:nvSpPr>
          <p:cNvPr id="8" name="Rectangle 7">
            <a:extLst>
              <a:ext uri="{FF2B5EF4-FFF2-40B4-BE49-F238E27FC236}">
                <a16:creationId xmlns:a16="http://schemas.microsoft.com/office/drawing/2014/main" id="{5AB99BBE-FC1B-3D70-CA6B-21E79B8CB84C}"/>
              </a:ext>
            </a:extLst>
          </p:cNvPr>
          <p:cNvSpPr/>
          <p:nvPr/>
        </p:nvSpPr>
        <p:spPr>
          <a:xfrm>
            <a:off x="28940761" y="0"/>
            <a:ext cx="6016752"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0" lang="en-US" sz="4400" b="1" i="0" u="sng" strike="noStrike" kern="1200" cap="all"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endParaRPr>
          </a:p>
          <a:p>
            <a:r>
              <a:rPr kumimoji="0" lang="en-IO" sz="4400" b="1" i="0" u="sng" strike="noStrike" kern="1200" cap="all"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CONCLUSION</a:t>
            </a:r>
            <a:r>
              <a:rPr kumimoji="0" lang="en-US" sz="4400" b="1" i="0" u="sng" strike="noStrike" kern="1200" cap="all"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a:t>
            </a:r>
            <a:endParaRPr lang="en-US" sz="4400" b="1" u="sng" cap="all" dirty="0">
              <a:solidFill>
                <a:prstClr val="black"/>
              </a:solidFill>
              <a:latin typeface="Times New Roman" panose="02020603050405020304" pitchFamily="18" charset="0"/>
              <a:ea typeface="+mj-ea"/>
              <a:cs typeface="Times New Roman" panose="02020603050405020304" pitchFamily="18" charset="0"/>
            </a:endParaRPr>
          </a:p>
          <a:p>
            <a:pPr marL="0" marR="0" lvl="0" indent="0" algn="l" defTabSz="914400" rtl="0" eaLnBrk="1" fontAlgn="auto" latinLnBrk="0" hangingPunct="1">
              <a:lnSpc>
                <a:spcPct val="120000"/>
              </a:lnSpc>
              <a:spcBef>
                <a:spcPts val="1000"/>
              </a:spcBef>
              <a:spcAft>
                <a:spcPts val="0"/>
              </a:spcAft>
              <a:buClrTx/>
              <a:buSzPct val="125000"/>
              <a:buFont typeface="Arial" panose="020B0604020202020204" pitchFamily="34" charset="0"/>
              <a:buNone/>
              <a:tabLst/>
              <a:defRPr/>
            </a:pPr>
            <a:endParaRPr kumimoji="0" lang="en-US" sz="2400" b="0" i="0" u="none" strike="noStrike" kern="1200" cap="none" spc="0" normalizeH="0" baseline="0" noProof="0" dirty="0">
              <a:ln>
                <a:noFill/>
              </a:ln>
              <a:solidFill>
                <a:srgbClr val="455F51"/>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20000"/>
              </a:lnSpc>
              <a:spcBef>
                <a:spcPts val="1000"/>
              </a:spcBef>
              <a:spcAft>
                <a:spcPts val="0"/>
              </a:spcAft>
              <a:buClrTx/>
              <a:buSzPct val="125000"/>
              <a:buFont typeface="Arial" panose="020B0604020202020204" pitchFamily="34" charset="0"/>
              <a:buNone/>
              <a:tabLst/>
              <a:defRPr/>
            </a:pPr>
            <a:r>
              <a:rPr kumimoji="0" lang="en-US" sz="2400" b="0" i="0" u="none" strike="noStrike" kern="120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rPr>
              <a:t>The project involves machine learning algorithms to identify and verify the speakers voice by analyzing several speech features such as tone,</a:t>
            </a:r>
            <a:r>
              <a:rPr kumimoji="0" lang="en-IO" sz="2400" b="0" i="0" u="none" strike="noStrike" kern="120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rPr>
              <a:t> </a:t>
            </a:r>
            <a:r>
              <a:rPr kumimoji="0" lang="en-US" sz="2400" b="0" i="0" u="none" strike="noStrike" kern="120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rPr>
              <a:t>pitch and frequency. The system can be used in various applications such as unlocking smartphones,</a:t>
            </a:r>
            <a:r>
              <a:rPr kumimoji="0" lang="en-IO" sz="2400" b="0" i="0" u="none" strike="noStrike" kern="120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rPr>
              <a:t> </a:t>
            </a:r>
            <a:r>
              <a:rPr kumimoji="0" lang="en-US" sz="2400" b="0" i="0" u="none" strike="noStrike" kern="120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rPr>
              <a:t>accessing secure facilities, and making financial </a:t>
            </a:r>
            <a:r>
              <a:rPr kumimoji="0" lang="en-IO" sz="2400" b="0" i="0" u="none" strike="noStrike" kern="120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rPr>
              <a:t>tra</a:t>
            </a:r>
            <a:r>
              <a:rPr kumimoji="0" lang="en-US" sz="2400" b="0" i="0" u="none" strike="noStrike" kern="120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rPr>
              <a:t>nsactions. Overall</a:t>
            </a:r>
            <a:r>
              <a:rPr kumimoji="0" lang="en-IO" sz="2400" b="0" i="0" u="none" strike="noStrike" kern="120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rPr>
              <a:t>,</a:t>
            </a:r>
            <a:r>
              <a:rPr kumimoji="0" lang="en-US" sz="2400" b="0" i="0" u="none" strike="noStrike" kern="120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rPr>
              <a:t> the voice recognition and authentication systems have the potential to enhance security and convenience in several areas of our daily lives.</a:t>
            </a:r>
            <a:endParaRPr kumimoji="0" lang="en-IO" sz="2400" b="0" i="0" u="none" strike="noStrike" kern="120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20000"/>
              </a:lnSpc>
              <a:spcBef>
                <a:spcPts val="1000"/>
              </a:spcBef>
              <a:spcAft>
                <a:spcPts val="0"/>
              </a:spcAft>
              <a:buClrTx/>
              <a:buSzPct val="125000"/>
              <a:buFont typeface="Arial" panose="020B0604020202020204" pitchFamily="34" charset="0"/>
              <a:buNone/>
              <a:tabLst/>
              <a:defRPr/>
            </a:pPr>
            <a:endParaRPr kumimoji="0" lang="en-IO" sz="2400" b="0" i="0" u="none" strike="noStrike" kern="1200" cap="all"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endParaRPr>
          </a:p>
          <a:p>
            <a:pPr algn="ctr"/>
            <a:endParaRPr lang="en-IN" sz="4400" b="1" dirty="0"/>
          </a:p>
        </p:txBody>
      </p:sp>
      <p:pic>
        <p:nvPicPr>
          <p:cNvPr id="9" name="Picture 8">
            <a:extLst>
              <a:ext uri="{FF2B5EF4-FFF2-40B4-BE49-F238E27FC236}">
                <a16:creationId xmlns:a16="http://schemas.microsoft.com/office/drawing/2014/main" id="{779B9C1B-A5E0-93A2-6260-559DC93BEB50}"/>
              </a:ext>
            </a:extLst>
          </p:cNvPr>
          <p:cNvPicPr>
            <a:picLocks noChangeAspect="1"/>
          </p:cNvPicPr>
          <p:nvPr/>
        </p:nvPicPr>
        <p:blipFill>
          <a:blip r:embed="rId4"/>
          <a:stretch>
            <a:fillRect/>
          </a:stretch>
        </p:blipFill>
        <p:spPr>
          <a:xfrm>
            <a:off x="-49669" y="0"/>
            <a:ext cx="3944112" cy="6858000"/>
          </a:xfrm>
          <a:prstGeom prst="rect">
            <a:avLst/>
          </a:prstGeom>
        </p:spPr>
      </p:pic>
      <p:sp>
        <p:nvSpPr>
          <p:cNvPr id="2" name="Rectangle 1">
            <a:extLst>
              <a:ext uri="{FF2B5EF4-FFF2-40B4-BE49-F238E27FC236}">
                <a16:creationId xmlns:a16="http://schemas.microsoft.com/office/drawing/2014/main" id="{EE8DE40E-F38C-795C-A10E-3BFF0AB0139F}"/>
              </a:ext>
            </a:extLst>
          </p:cNvPr>
          <p:cNvSpPr/>
          <p:nvPr/>
        </p:nvSpPr>
        <p:spPr>
          <a:xfrm>
            <a:off x="3944112" y="0"/>
            <a:ext cx="8247888"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b="1" u="sng" dirty="0">
                <a:solidFill>
                  <a:schemeClr val="tx1"/>
                </a:solidFill>
                <a:latin typeface="Times New Roman" panose="02020603050405020304" pitchFamily="18" charset="0"/>
                <a:cs typeface="Times New Roman" panose="02020603050405020304" pitchFamily="18" charset="0"/>
              </a:rPr>
              <a:t>REFERENCES:</a:t>
            </a:r>
          </a:p>
          <a:p>
            <a:pPr marL="342900" indent="-342900" algn="just">
              <a:buClr>
                <a:schemeClr val="bg1"/>
              </a:buClr>
              <a:buFont typeface="Wingdings" panose="05000000000000000000" pitchFamily="2" charset="2"/>
              <a:buChar char="Ø"/>
            </a:pPr>
            <a:r>
              <a:rPr lang="en-US" sz="2300" dirty="0">
                <a:solidFill>
                  <a:schemeClr val="tx1"/>
                </a:solidFill>
                <a:latin typeface="Times New Roman" panose="02020603050405020304" pitchFamily="18" charset="0"/>
                <a:cs typeface="Times New Roman" panose="02020603050405020304" pitchFamily="18" charset="0"/>
              </a:rPr>
              <a:t>N. J. Perdana, D.E. Herwindiati and N. H. Sarmin, </a:t>
            </a:r>
            <a:r>
              <a:rPr lang="en-US" sz="2300" b="1" dirty="0">
                <a:solidFill>
                  <a:schemeClr val="tx1"/>
                </a:solidFill>
                <a:latin typeface="Times New Roman" panose="02020603050405020304" pitchFamily="18" charset="0"/>
                <a:cs typeface="Times New Roman" panose="02020603050405020304" pitchFamily="18" charset="0"/>
              </a:rPr>
              <a:t>“Voice </a:t>
            </a:r>
            <a:r>
              <a:rPr lang="en-IO" sz="2300" b="1" dirty="0">
                <a:solidFill>
                  <a:schemeClr val="tx1"/>
                </a:solidFill>
                <a:latin typeface="Times New Roman" panose="02020603050405020304" pitchFamily="18" charset="0"/>
                <a:cs typeface="Times New Roman" panose="02020603050405020304" pitchFamily="18" charset="0"/>
              </a:rPr>
              <a:t>         </a:t>
            </a:r>
            <a:r>
              <a:rPr lang="en-US" sz="2300" b="1" dirty="0">
                <a:solidFill>
                  <a:schemeClr val="tx1"/>
                </a:solidFill>
                <a:latin typeface="Times New Roman" panose="02020603050405020304" pitchFamily="18" charset="0"/>
                <a:cs typeface="Times New Roman" panose="02020603050405020304" pitchFamily="18" charset="0"/>
              </a:rPr>
              <a:t>Recognition System for User Authentication Using Gaussian Mixture Model”</a:t>
            </a:r>
            <a:r>
              <a:rPr lang="en-US" sz="2300" dirty="0">
                <a:solidFill>
                  <a:schemeClr val="tx1"/>
                </a:solidFill>
                <a:latin typeface="Times New Roman" panose="02020603050405020304" pitchFamily="18" charset="0"/>
                <a:cs typeface="Times New Roman" panose="02020603050405020304" pitchFamily="18" charset="0"/>
              </a:rPr>
              <a:t>, 2022 IEEE International Conference on Artificial Intelligence in Engineering and Technology (IICAIET), Kota Kinabalu, Malaysia, 2022</a:t>
            </a:r>
            <a:endParaRPr lang="en-IO" sz="2300" dirty="0">
              <a:solidFill>
                <a:schemeClr val="tx1"/>
              </a:solidFill>
              <a:latin typeface="Times New Roman" panose="02020603050405020304" pitchFamily="18" charset="0"/>
              <a:cs typeface="Times New Roman" panose="02020603050405020304" pitchFamily="18" charset="0"/>
            </a:endParaRPr>
          </a:p>
          <a:p>
            <a:endParaRPr lang="en-US" sz="2300" dirty="0">
              <a:solidFill>
                <a:schemeClr val="tx1"/>
              </a:solidFill>
              <a:latin typeface="Times New Roman" panose="02020603050405020304" pitchFamily="18" charset="0"/>
              <a:cs typeface="Times New Roman" panose="02020603050405020304" pitchFamily="18" charset="0"/>
            </a:endParaRPr>
          </a:p>
          <a:p>
            <a:pPr marL="342900" indent="-342900">
              <a:buClr>
                <a:schemeClr val="bg1"/>
              </a:buClr>
              <a:buFont typeface="Wingdings" panose="05000000000000000000" pitchFamily="2" charset="2"/>
              <a:buChar char="Ø"/>
            </a:pPr>
            <a:r>
              <a:rPr lang="en-US" sz="2300" dirty="0">
                <a:solidFill>
                  <a:schemeClr val="tx1"/>
                </a:solidFill>
                <a:latin typeface="Times New Roman" panose="02020603050405020304" pitchFamily="18" charset="0"/>
                <a:cs typeface="Times New Roman" panose="02020603050405020304" pitchFamily="18" charset="0"/>
              </a:rPr>
              <a:t>P. H. Chandankhede, A. S. Titarmare and S. Chauhvan, </a:t>
            </a:r>
            <a:r>
              <a:rPr lang="en-US" sz="2300" b="1" dirty="0">
                <a:solidFill>
                  <a:schemeClr val="tx1"/>
                </a:solidFill>
                <a:latin typeface="Times New Roman" panose="02020603050405020304" pitchFamily="18" charset="0"/>
                <a:cs typeface="Times New Roman" panose="02020603050405020304" pitchFamily="18" charset="0"/>
              </a:rPr>
              <a:t>“Voice Recognition Based Security System Using Convolutional Neural Network”</a:t>
            </a:r>
            <a:r>
              <a:rPr lang="en-US" sz="2300" dirty="0">
                <a:solidFill>
                  <a:schemeClr val="tx1"/>
                </a:solidFill>
                <a:latin typeface="Times New Roman" panose="02020603050405020304" pitchFamily="18" charset="0"/>
                <a:cs typeface="Times New Roman" panose="02020603050405020304" pitchFamily="18" charset="0"/>
              </a:rPr>
              <a:t>, 2021 International Conference on Computing, Communication, and Intelligent Systems (ICCCIS), Greater Noida, India, 2021</a:t>
            </a:r>
            <a:endParaRPr lang="en-IO" sz="2300" dirty="0">
              <a:solidFill>
                <a:schemeClr val="tx1"/>
              </a:solidFill>
              <a:latin typeface="Times New Roman" panose="02020603050405020304" pitchFamily="18" charset="0"/>
              <a:cs typeface="Times New Roman" panose="02020603050405020304" pitchFamily="18" charset="0"/>
            </a:endParaRPr>
          </a:p>
          <a:p>
            <a:endParaRPr lang="en-US" sz="2300" dirty="0">
              <a:solidFill>
                <a:schemeClr val="tx1"/>
              </a:solidFill>
              <a:latin typeface="Times New Roman" panose="02020603050405020304" pitchFamily="18" charset="0"/>
              <a:cs typeface="Times New Roman" panose="02020603050405020304" pitchFamily="18" charset="0"/>
            </a:endParaRPr>
          </a:p>
          <a:p>
            <a:pPr marL="342900" indent="-342900">
              <a:buClr>
                <a:schemeClr val="bg1"/>
              </a:buClr>
              <a:buFont typeface="Wingdings" panose="05000000000000000000" pitchFamily="2" charset="2"/>
              <a:buChar char="Ø"/>
            </a:pPr>
            <a:r>
              <a:rPr lang="en-US" sz="2300" dirty="0">
                <a:solidFill>
                  <a:schemeClr val="tx1"/>
                </a:solidFill>
                <a:latin typeface="Times New Roman" panose="02020603050405020304" pitchFamily="18" charset="0"/>
                <a:cs typeface="Times New Roman" panose="02020603050405020304" pitchFamily="18" charset="0"/>
              </a:rPr>
              <a:t>K. Khotimah et al., </a:t>
            </a:r>
            <a:r>
              <a:rPr lang="en-US" sz="2300" b="1" dirty="0">
                <a:solidFill>
                  <a:schemeClr val="tx1"/>
                </a:solidFill>
                <a:latin typeface="Times New Roman" panose="02020603050405020304" pitchFamily="18" charset="0"/>
                <a:cs typeface="Times New Roman" panose="02020603050405020304" pitchFamily="18" charset="0"/>
              </a:rPr>
              <a:t>"Validation of Voice Recognition in Various Google Voice Languages using Voice Recognition Module V3 Based on Microcontroller," </a:t>
            </a:r>
            <a:r>
              <a:rPr lang="en-US" sz="2300" dirty="0">
                <a:solidFill>
                  <a:schemeClr val="tx1"/>
                </a:solidFill>
                <a:latin typeface="Times New Roman" panose="02020603050405020304" pitchFamily="18" charset="0"/>
                <a:cs typeface="Times New Roman" panose="02020603050405020304" pitchFamily="18" charset="0"/>
              </a:rPr>
              <a:t>2020 Third International Conference on Vocational Education and Electrical Engineering (ICVEE), Surabaya, Indonesia, 2020</a:t>
            </a:r>
            <a:endParaRPr lang="en-IN" sz="2300" dirty="0">
              <a:solidFill>
                <a:sysClr val="windowText" lastClr="000000"/>
              </a:solidFill>
            </a:endParaRPr>
          </a:p>
        </p:txBody>
      </p:sp>
      <p:sp>
        <p:nvSpPr>
          <p:cNvPr id="3" name="TextBox 2">
            <a:extLst>
              <a:ext uri="{FF2B5EF4-FFF2-40B4-BE49-F238E27FC236}">
                <a16:creationId xmlns:a16="http://schemas.microsoft.com/office/drawing/2014/main" id="{5081DE04-EC65-493E-1E0D-D64BC9130EB9}"/>
              </a:ext>
            </a:extLst>
          </p:cNvPr>
          <p:cNvSpPr txBox="1"/>
          <p:nvPr/>
        </p:nvSpPr>
        <p:spPr>
          <a:xfrm>
            <a:off x="3816293" y="668594"/>
            <a:ext cx="914400" cy="446276"/>
          </a:xfrm>
          <a:prstGeom prst="rect">
            <a:avLst/>
          </a:prstGeom>
          <a:noFill/>
        </p:spPr>
        <p:txBody>
          <a:bodyPr wrap="square" rtlCol="0">
            <a:spAutoFit/>
          </a:bodyPr>
          <a:lstStyle/>
          <a:p>
            <a:r>
              <a:rPr lang="en-IO" sz="2300" dirty="0"/>
              <a:t>[1]</a:t>
            </a:r>
          </a:p>
        </p:txBody>
      </p:sp>
      <p:sp>
        <p:nvSpPr>
          <p:cNvPr id="7" name="TextBox 6">
            <a:extLst>
              <a:ext uri="{FF2B5EF4-FFF2-40B4-BE49-F238E27FC236}">
                <a16:creationId xmlns:a16="http://schemas.microsoft.com/office/drawing/2014/main" id="{01A8DD6F-07D2-3096-D87E-3D63EAEA471F}"/>
              </a:ext>
            </a:extLst>
          </p:cNvPr>
          <p:cNvSpPr txBox="1"/>
          <p:nvPr/>
        </p:nvSpPr>
        <p:spPr>
          <a:xfrm>
            <a:off x="3816293" y="2777614"/>
            <a:ext cx="914400" cy="446276"/>
          </a:xfrm>
          <a:prstGeom prst="rect">
            <a:avLst/>
          </a:prstGeom>
          <a:noFill/>
        </p:spPr>
        <p:txBody>
          <a:bodyPr wrap="square" rtlCol="0">
            <a:spAutoFit/>
          </a:bodyPr>
          <a:lstStyle/>
          <a:p>
            <a:r>
              <a:rPr lang="en-IO" sz="2300" dirty="0"/>
              <a:t>[2]</a:t>
            </a:r>
          </a:p>
        </p:txBody>
      </p:sp>
      <p:sp>
        <p:nvSpPr>
          <p:cNvPr id="10" name="TextBox 9">
            <a:extLst>
              <a:ext uri="{FF2B5EF4-FFF2-40B4-BE49-F238E27FC236}">
                <a16:creationId xmlns:a16="http://schemas.microsoft.com/office/drawing/2014/main" id="{5761D138-DCA9-7A79-4758-0A61EA210CA2}"/>
              </a:ext>
            </a:extLst>
          </p:cNvPr>
          <p:cNvSpPr txBox="1"/>
          <p:nvPr/>
        </p:nvSpPr>
        <p:spPr>
          <a:xfrm>
            <a:off x="3807838" y="4886634"/>
            <a:ext cx="914400" cy="446276"/>
          </a:xfrm>
          <a:prstGeom prst="rect">
            <a:avLst/>
          </a:prstGeom>
          <a:noFill/>
        </p:spPr>
        <p:txBody>
          <a:bodyPr wrap="square" rtlCol="0">
            <a:spAutoFit/>
          </a:bodyPr>
          <a:lstStyle/>
          <a:p>
            <a:r>
              <a:rPr lang="en-IO" sz="2300" dirty="0"/>
              <a:t>[3]</a:t>
            </a:r>
          </a:p>
        </p:txBody>
      </p:sp>
    </p:spTree>
    <p:extLst>
      <p:ext uri="{BB962C8B-B14F-4D97-AF65-F5344CB8AC3E}">
        <p14:creationId xmlns:p14="http://schemas.microsoft.com/office/powerpoint/2010/main" val="13657383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A214ED07-B32D-455C-782D-655CD3F5304C}"/>
              </a:ext>
            </a:extLst>
          </p:cNvPr>
          <p:cNvSpPr txBox="1"/>
          <p:nvPr/>
        </p:nvSpPr>
        <p:spPr>
          <a:xfrm>
            <a:off x="1217820" y="305068"/>
            <a:ext cx="9756359" cy="6247864"/>
          </a:xfrm>
          <a:prstGeom prst="rect">
            <a:avLst/>
          </a:prstGeom>
          <a:noFill/>
        </p:spPr>
        <p:txBody>
          <a:bodyPr wrap="square" rtlCol="0">
            <a:spAutoFit/>
          </a:bodyPr>
          <a:lstStyle/>
          <a:p>
            <a:pPr algn="ctr"/>
            <a:r>
              <a:rPr lang="en-US" sz="20000" b="1" dirty="0">
                <a:blipFill dpi="0" rotWithShape="1">
                  <a:blip r:embed="rId2">
                    <a:extLst>
                      <a:ext uri="{28A0092B-C50C-407E-A947-70E740481C1C}">
                        <a14:useLocalDpi xmlns:a14="http://schemas.microsoft.com/office/drawing/2010/main" val="0"/>
                      </a:ext>
                    </a:extLst>
                  </a:blip>
                  <a:srcRect/>
                  <a:stretch>
                    <a:fillRect/>
                  </a:stretch>
                </a:blipFill>
                <a:latin typeface="Times New Roman" panose="02020603050405020304" pitchFamily="18" charset="0"/>
                <a:cs typeface="Times New Roman" panose="02020603050405020304" pitchFamily="18" charset="0"/>
              </a:rPr>
              <a:t>THANK YOU</a:t>
            </a:r>
            <a:endParaRPr lang="en-IN" sz="20000" b="1" dirty="0">
              <a:blipFill dpi="0" rotWithShape="1">
                <a:blip r:embed="rId2">
                  <a:extLst>
                    <a:ext uri="{28A0092B-C50C-407E-A947-70E740481C1C}">
                      <a14:useLocalDpi xmlns:a14="http://schemas.microsoft.com/office/drawing/2010/main" val="0"/>
                    </a:ext>
                  </a:extLst>
                </a:blip>
                <a:srcRect/>
                <a:stretch>
                  <a:fillRect/>
                </a:stretch>
              </a:blip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727849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E9A41CD-7736-26CE-8957-FBB544CD56A4}"/>
              </a:ext>
            </a:extLst>
          </p:cNvPr>
          <p:cNvPicPr>
            <a:picLocks noChangeAspect="1"/>
          </p:cNvPicPr>
          <p:nvPr/>
        </p:nvPicPr>
        <p:blipFill>
          <a:blip r:embed="rId2"/>
          <a:stretch>
            <a:fillRect/>
          </a:stretch>
        </p:blipFill>
        <p:spPr>
          <a:xfrm>
            <a:off x="-175014" y="-188135"/>
            <a:ext cx="5827257" cy="7453043"/>
          </a:xfrm>
          <a:prstGeom prst="rect">
            <a:avLst/>
          </a:prstGeom>
        </p:spPr>
      </p:pic>
      <p:sp>
        <p:nvSpPr>
          <p:cNvPr id="5" name="Rectangle 4">
            <a:extLst>
              <a:ext uri="{FF2B5EF4-FFF2-40B4-BE49-F238E27FC236}">
                <a16:creationId xmlns:a16="http://schemas.microsoft.com/office/drawing/2014/main" id="{503AA666-0879-57FC-E0C5-2ED2B52C2C35}"/>
              </a:ext>
            </a:extLst>
          </p:cNvPr>
          <p:cNvSpPr/>
          <p:nvPr/>
        </p:nvSpPr>
        <p:spPr>
          <a:xfrm>
            <a:off x="5215944" y="-3688"/>
            <a:ext cx="6976056" cy="6857999"/>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just"/>
            <a:r>
              <a:rPr lang="en-US" sz="3900" b="1"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INTRODUCTION:</a:t>
            </a:r>
            <a:endParaRPr lang="en-US" sz="2000" cap="none" dirty="0">
              <a:solidFill>
                <a:schemeClr val="tx1"/>
              </a:solidFill>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IO" sz="1900" dirty="0">
                <a:solidFill>
                  <a:schemeClr val="tx1"/>
                </a:solidFill>
                <a:latin typeface="Times New Roman" panose="02020603050405020304" pitchFamily="18" charset="0"/>
                <a:cs typeface="Times New Roman" panose="02020603050405020304" pitchFamily="18" charset="0"/>
              </a:rPr>
              <a:t>A</a:t>
            </a:r>
            <a:r>
              <a:rPr lang="en-IO" sz="1900" cap="none" dirty="0">
                <a:solidFill>
                  <a:schemeClr val="tx1"/>
                </a:solidFill>
                <a:latin typeface="Times New Roman" panose="02020603050405020304" pitchFamily="18" charset="0"/>
                <a:cs typeface="Times New Roman" panose="02020603050405020304" pitchFamily="18" charset="0"/>
              </a:rPr>
              <a:t>rtificial intelligence has started to outsmart humans</a:t>
            </a:r>
            <a:r>
              <a:rPr lang="en-IO" sz="1900" dirty="0">
                <a:solidFill>
                  <a:schemeClr val="tx1"/>
                </a:solidFill>
                <a:latin typeface="Times New Roman" panose="02020603050405020304" pitchFamily="18" charset="0"/>
                <a:cs typeface="Times New Roman" panose="02020603050405020304" pitchFamily="18" charset="0"/>
              </a:rPr>
              <a:t>, </a:t>
            </a:r>
            <a:r>
              <a:rPr lang="en-US" sz="1900" cap="none" dirty="0">
                <a:solidFill>
                  <a:schemeClr val="tx1"/>
                </a:solidFill>
                <a:latin typeface="Times New Roman" panose="02020603050405020304" pitchFamily="18" charset="0"/>
                <a:cs typeface="Times New Roman" panose="02020603050405020304" pitchFamily="18" charset="0"/>
              </a:rPr>
              <a:t>and</a:t>
            </a:r>
            <a:r>
              <a:rPr lang="en-IO" sz="1900" cap="none" dirty="0">
                <a:solidFill>
                  <a:schemeClr val="tx1"/>
                </a:solidFill>
                <a:latin typeface="Times New Roman" panose="02020603050405020304" pitchFamily="18" charset="0"/>
                <a:cs typeface="Times New Roman" panose="02020603050405020304" pitchFamily="18" charset="0"/>
              </a:rPr>
              <a:t> so pattern password and pins have become increasingly vulnerable. </a:t>
            </a:r>
          </a:p>
          <a:p>
            <a:pPr algn="just"/>
            <a:endParaRPr lang="en-IO" sz="1900" cap="none" dirty="0">
              <a:solidFill>
                <a:schemeClr val="tx1"/>
              </a:solidFill>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sz="1900" cap="none" dirty="0">
                <a:solidFill>
                  <a:schemeClr val="tx1"/>
                </a:solidFill>
                <a:latin typeface="Times New Roman" panose="02020603050405020304" pitchFamily="18" charset="0"/>
                <a:cs typeface="Times New Roman" panose="02020603050405020304" pitchFamily="18" charset="0"/>
              </a:rPr>
              <a:t>B</a:t>
            </a:r>
            <a:r>
              <a:rPr lang="en-IO" sz="1900" cap="none" dirty="0">
                <a:solidFill>
                  <a:schemeClr val="tx1"/>
                </a:solidFill>
                <a:latin typeface="Times New Roman" panose="02020603050405020304" pitchFamily="18" charset="0"/>
                <a:cs typeface="Times New Roman" panose="02020603050405020304" pitchFamily="18" charset="0"/>
              </a:rPr>
              <a:t>iometric based authentication like </a:t>
            </a:r>
            <a:r>
              <a:rPr lang="en-US" sz="1900" cap="none" dirty="0">
                <a:solidFill>
                  <a:schemeClr val="tx1"/>
                </a:solidFill>
                <a:latin typeface="Times New Roman" panose="02020603050405020304" pitchFamily="18" charset="0"/>
                <a:cs typeface="Times New Roman" panose="02020603050405020304" pitchFamily="18" charset="0"/>
              </a:rPr>
              <a:t>voice recognition has </a:t>
            </a:r>
            <a:r>
              <a:rPr lang="en-IO" sz="1900" cap="none" dirty="0">
                <a:solidFill>
                  <a:schemeClr val="tx1"/>
                </a:solidFill>
                <a:latin typeface="Times New Roman" panose="02020603050405020304" pitchFamily="18" charset="0"/>
                <a:cs typeface="Times New Roman" panose="02020603050405020304" pitchFamily="18" charset="0"/>
              </a:rPr>
              <a:t>thus </a:t>
            </a:r>
            <a:r>
              <a:rPr lang="en-US" sz="1900" cap="none" dirty="0">
                <a:solidFill>
                  <a:schemeClr val="tx1"/>
                </a:solidFill>
                <a:latin typeface="Times New Roman" panose="02020603050405020304" pitchFamily="18" charset="0"/>
                <a:cs typeface="Times New Roman" panose="02020603050405020304" pitchFamily="18" charset="0"/>
              </a:rPr>
              <a:t>become an essential technology </a:t>
            </a:r>
            <a:r>
              <a:rPr lang="en-IO" sz="1900" cap="none" dirty="0">
                <a:solidFill>
                  <a:schemeClr val="tx1"/>
                </a:solidFill>
                <a:latin typeface="Times New Roman" panose="02020603050405020304" pitchFamily="18" charset="0"/>
                <a:cs typeface="Times New Roman" panose="02020603050405020304" pitchFamily="18" charset="0"/>
              </a:rPr>
              <a:t>for </a:t>
            </a:r>
            <a:r>
              <a:rPr lang="en-US" sz="1900" cap="none" dirty="0">
                <a:solidFill>
                  <a:schemeClr val="tx1"/>
                </a:solidFill>
                <a:latin typeface="Times New Roman" panose="02020603050405020304" pitchFamily="18" charset="0"/>
                <a:cs typeface="Times New Roman" panose="02020603050405020304" pitchFamily="18" charset="0"/>
              </a:rPr>
              <a:t>enabling secur</a:t>
            </a:r>
            <a:r>
              <a:rPr lang="en-IO" sz="1900" cap="none" dirty="0">
                <a:solidFill>
                  <a:schemeClr val="tx1"/>
                </a:solidFill>
                <a:latin typeface="Times New Roman" panose="02020603050405020304" pitchFamily="18" charset="0"/>
                <a:cs typeface="Times New Roman" panose="02020603050405020304" pitchFamily="18" charset="0"/>
              </a:rPr>
              <a:t>ity and for </a:t>
            </a:r>
            <a:r>
              <a:rPr lang="en-US" sz="1900" cap="none" dirty="0">
                <a:solidFill>
                  <a:schemeClr val="tx1"/>
                </a:solidFill>
                <a:latin typeface="Times New Roman" panose="02020603050405020304" pitchFamily="18" charset="0"/>
                <a:cs typeface="Times New Roman" panose="02020603050405020304" pitchFamily="18" charset="0"/>
              </a:rPr>
              <a:t>protecting sensitive information. </a:t>
            </a:r>
          </a:p>
          <a:p>
            <a:pPr marL="342900" indent="-342900" algn="just">
              <a:buFont typeface="Arial" panose="020B0604020202020204" pitchFamily="34" charset="0"/>
              <a:buChar char="•"/>
            </a:pPr>
            <a:endParaRPr lang="en-US" sz="1900" cap="none" dirty="0">
              <a:solidFill>
                <a:schemeClr val="tx1"/>
              </a:solidFill>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IO" sz="1900" dirty="0">
                <a:solidFill>
                  <a:schemeClr val="tx1"/>
                </a:solidFill>
                <a:latin typeface="Times New Roman" panose="02020603050405020304" pitchFamily="18" charset="0"/>
                <a:cs typeface="Times New Roman" panose="02020603050405020304" pitchFamily="18" charset="0"/>
              </a:rPr>
              <a:t>Features of </a:t>
            </a:r>
            <a:r>
              <a:rPr lang="en-US" sz="1900" cap="none" dirty="0">
                <a:solidFill>
                  <a:schemeClr val="tx1"/>
                </a:solidFill>
                <a:latin typeface="Times New Roman" panose="02020603050405020304" pitchFamily="18" charset="0"/>
                <a:cs typeface="Times New Roman" panose="02020603050405020304" pitchFamily="18" charset="0"/>
              </a:rPr>
              <a:t>portability, stability, and privacy of the voice features, </a:t>
            </a:r>
            <a:r>
              <a:rPr lang="en-IO" sz="1900" cap="none" dirty="0">
                <a:solidFill>
                  <a:schemeClr val="tx1"/>
                </a:solidFill>
                <a:latin typeface="Times New Roman" panose="02020603050405020304" pitchFamily="18" charset="0"/>
                <a:cs typeface="Times New Roman" panose="02020603050405020304" pitchFamily="18" charset="0"/>
              </a:rPr>
              <a:t>are responsible for its vast growth.</a:t>
            </a:r>
          </a:p>
          <a:p>
            <a:pPr algn="just"/>
            <a:endParaRPr lang="en-US" sz="1900" cap="none" dirty="0">
              <a:solidFill>
                <a:schemeClr val="tx1"/>
              </a:solidFill>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IO" sz="1900" dirty="0">
                <a:solidFill>
                  <a:schemeClr val="tx1"/>
                </a:solidFill>
                <a:latin typeface="Times New Roman" panose="02020603050405020304" pitchFamily="18" charset="0"/>
                <a:cs typeface="Times New Roman" panose="02020603050405020304" pitchFamily="18" charset="0"/>
              </a:rPr>
              <a:t>C</a:t>
            </a:r>
            <a:r>
              <a:rPr lang="en-US" sz="1900" cap="none" dirty="0">
                <a:solidFill>
                  <a:schemeClr val="tx1"/>
                </a:solidFill>
                <a:latin typeface="Times New Roman" panose="02020603050405020304" pitchFamily="18" charset="0"/>
                <a:cs typeface="Times New Roman" panose="02020603050405020304" pitchFamily="18" charset="0"/>
              </a:rPr>
              <a:t>onsidered accurate and does not require specialized tools</a:t>
            </a:r>
            <a:r>
              <a:rPr lang="en-IO" sz="1900" cap="none" dirty="0">
                <a:solidFill>
                  <a:schemeClr val="tx1"/>
                </a:solidFill>
                <a:latin typeface="Times New Roman" panose="02020603050405020304" pitchFamily="18" charset="0"/>
                <a:cs typeface="Times New Roman" panose="02020603050405020304" pitchFamily="18" charset="0"/>
              </a:rPr>
              <a:t>.</a:t>
            </a:r>
            <a:r>
              <a:rPr lang="en-US" sz="1900" cap="none" dirty="0">
                <a:solidFill>
                  <a:schemeClr val="tx1"/>
                </a:solidFill>
                <a:latin typeface="Times New Roman" panose="02020603050405020304" pitchFamily="18" charset="0"/>
                <a:cs typeface="Times New Roman" panose="02020603050405020304" pitchFamily="18" charset="0"/>
              </a:rPr>
              <a:t> </a:t>
            </a:r>
            <a:endParaRPr lang="en-IO" sz="1900" cap="none" dirty="0">
              <a:solidFill>
                <a:schemeClr val="tx1"/>
              </a:solidFill>
              <a:latin typeface="Times New Roman" panose="02020603050405020304" pitchFamily="18" charset="0"/>
              <a:cs typeface="Times New Roman" panose="02020603050405020304" pitchFamily="18" charset="0"/>
            </a:endParaRPr>
          </a:p>
          <a:p>
            <a:pPr algn="just"/>
            <a:endParaRPr lang="en-US" sz="1900" cap="none" dirty="0">
              <a:solidFill>
                <a:schemeClr val="tx1"/>
              </a:solidFill>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IO" sz="1900" dirty="0">
                <a:solidFill>
                  <a:schemeClr val="tx1"/>
                </a:solidFill>
                <a:latin typeface="Times New Roman" panose="02020603050405020304" pitchFamily="18" charset="0"/>
                <a:cs typeface="Times New Roman" panose="02020603050405020304" pitchFamily="18" charset="0"/>
              </a:rPr>
              <a:t>V</a:t>
            </a:r>
            <a:r>
              <a:rPr lang="en-IO" sz="1900" cap="none" dirty="0">
                <a:solidFill>
                  <a:schemeClr val="tx1"/>
                </a:solidFill>
                <a:latin typeface="Times New Roman" panose="02020603050405020304" pitchFamily="18" charset="0"/>
                <a:cs typeface="Times New Roman" panose="02020603050405020304" pitchFamily="18" charset="0"/>
              </a:rPr>
              <a:t>oice is the simplest and easiest unimodal that supports authentication.</a:t>
            </a:r>
          </a:p>
          <a:p>
            <a:pPr marL="342900" indent="-342900" algn="just">
              <a:buFont typeface="Arial" panose="020B0604020202020204" pitchFamily="34" charset="0"/>
              <a:buChar char="•"/>
            </a:pPr>
            <a:endParaRPr lang="en-US" sz="1900" cap="none" dirty="0">
              <a:solidFill>
                <a:schemeClr val="tx1"/>
              </a:solidFill>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IO" sz="1900" cap="none" dirty="0">
                <a:solidFill>
                  <a:schemeClr val="tx1"/>
                </a:solidFill>
                <a:latin typeface="Times New Roman" panose="02020603050405020304" pitchFamily="18" charset="0"/>
                <a:cs typeface="Times New Roman" panose="02020603050405020304" pitchFamily="18" charset="0"/>
              </a:rPr>
              <a:t>The project aims to identify and verify users based on their unique voice pattern; there by increasing the ease and convenience of ensuring security without compromising the safety</a:t>
            </a:r>
            <a:r>
              <a:rPr lang="en-IO" sz="1900" cap="none" dirty="0">
                <a:latin typeface="Times New Roman" panose="02020603050405020304" pitchFamily="18" charset="0"/>
                <a:cs typeface="Times New Roman" panose="02020603050405020304" pitchFamily="18" charset="0"/>
              </a:rPr>
              <a:t>.</a:t>
            </a:r>
          </a:p>
          <a:p>
            <a:pPr marL="0" indent="0" algn="just">
              <a:buNone/>
            </a:pPr>
            <a:endParaRPr lang="en-US" dirty="0"/>
          </a:p>
          <a:p>
            <a:pPr algn="just"/>
            <a:endParaRPr lang="en-IN" dirty="0"/>
          </a:p>
        </p:txBody>
      </p:sp>
      <p:pic>
        <p:nvPicPr>
          <p:cNvPr id="6" name="Picture 5">
            <a:extLst>
              <a:ext uri="{FF2B5EF4-FFF2-40B4-BE49-F238E27FC236}">
                <a16:creationId xmlns:a16="http://schemas.microsoft.com/office/drawing/2014/main" id="{595FDA14-1AA1-66EE-9B82-AF21743FE994}"/>
              </a:ext>
            </a:extLst>
          </p:cNvPr>
          <p:cNvPicPr>
            <a:picLocks noChangeAspect="1"/>
          </p:cNvPicPr>
          <p:nvPr/>
        </p:nvPicPr>
        <p:blipFill>
          <a:blip r:embed="rId3"/>
          <a:stretch>
            <a:fillRect/>
          </a:stretch>
        </p:blipFill>
        <p:spPr>
          <a:xfrm>
            <a:off x="-29153961" y="-213535"/>
            <a:ext cx="6085182" cy="6858000"/>
          </a:xfrm>
          <a:prstGeom prst="rect">
            <a:avLst/>
          </a:prstGeom>
        </p:spPr>
      </p:pic>
      <p:sp>
        <p:nvSpPr>
          <p:cNvPr id="8" name="Rectangle 7">
            <a:extLst>
              <a:ext uri="{FF2B5EF4-FFF2-40B4-BE49-F238E27FC236}">
                <a16:creationId xmlns:a16="http://schemas.microsoft.com/office/drawing/2014/main" id="{3BB716F2-3C68-F3B8-F53C-E1C8A829F469}"/>
              </a:ext>
            </a:extLst>
          </p:cNvPr>
          <p:cNvSpPr/>
          <p:nvPr/>
        </p:nvSpPr>
        <p:spPr>
          <a:xfrm>
            <a:off x="43529058" y="-1305735"/>
            <a:ext cx="609600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O" sz="4000" b="1" i="0" u="sng" strike="noStrike" kern="1200" cap="none" spc="0" normalizeH="0" baseline="0" noProof="0">
                <a:ln>
                  <a:noFill/>
                </a:ln>
                <a:solidFill>
                  <a:prstClr val="black"/>
                </a:solidFill>
                <a:effectLst/>
                <a:uLnTx/>
                <a:uFillTx/>
                <a:latin typeface="Times New Roman" panose="02020603050405020304" pitchFamily="18" charset="0"/>
                <a:ea typeface="Tahoma" panose="020B0604030504040204" pitchFamily="34" charset="0"/>
                <a:cs typeface="Times New Roman" panose="02020603050405020304" pitchFamily="18" charset="0"/>
              </a:rPr>
              <a:t>PROBLEM STATEMENT</a:t>
            </a:r>
            <a:endParaRPr kumimoji="0" lang="en-US" sz="4000" b="1" i="0" u="sng" strike="noStrike" kern="1200" cap="none" spc="0" normalizeH="0" baseline="0" noProof="0">
              <a:ln>
                <a:noFill/>
              </a:ln>
              <a:solidFill>
                <a:prstClr val="black"/>
              </a:solidFill>
              <a:effectLst/>
              <a:uLnTx/>
              <a:uFillTx/>
              <a:latin typeface="Times New Roman" panose="02020603050405020304" pitchFamily="18" charset="0"/>
              <a:ea typeface="Tahoma" panose="020B0604030504040204" pitchFamily="34" charset="0"/>
              <a:cs typeface="Times New Roman" panose="02020603050405020304" pitchFamily="18" charset="0"/>
            </a:endParaRPr>
          </a:p>
          <a:p>
            <a:pPr marL="342900" marR="0" lvl="0" indent="-34290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O"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A</a:t>
            </a:r>
            <a:r>
              <a:rPr kumimoji="0" lang="en-US"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uthentication methods </a:t>
            </a:r>
            <a:r>
              <a:rPr kumimoji="0" lang="en-IO"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like pattern passwords are insecure and </a:t>
            </a:r>
            <a:r>
              <a:rPr kumimoji="0" lang="en-US"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can be </a:t>
            </a:r>
            <a:r>
              <a:rPr kumimoji="0" lang="en-IO"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easily </a:t>
            </a:r>
            <a:r>
              <a:rPr kumimoji="0" lang="en-US"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hacked or stolen. </a:t>
            </a:r>
          </a:p>
          <a:p>
            <a:pPr marL="342900" marR="0" lvl="0" indent="-34290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342900" marR="0" lvl="0" indent="-34290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O"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We </a:t>
            </a:r>
            <a:r>
              <a:rPr kumimoji="0" lang="en-US"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aim to provide a more secure and efficient authentication </a:t>
            </a:r>
            <a:r>
              <a:rPr kumimoji="0" lang="en-IO"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system, </a:t>
            </a:r>
            <a:r>
              <a:rPr kumimoji="0" lang="en-US"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that eliminates the need for </a:t>
            </a:r>
            <a:r>
              <a:rPr kumimoji="0" lang="en-IO"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vulnerable </a:t>
            </a:r>
            <a:r>
              <a:rPr kumimoji="0" lang="en-US"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traditional method</a:t>
            </a:r>
            <a:r>
              <a:rPr kumimoji="0" lang="en-IO"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s</a:t>
            </a:r>
            <a:r>
              <a:rPr kumimoji="0" lang="en-US"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a:t>
            </a:r>
          </a:p>
          <a:p>
            <a:pPr marL="342900" marR="0" lvl="0" indent="-34290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342900" marR="0" lvl="0" indent="-34290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O"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A</a:t>
            </a:r>
            <a:r>
              <a:rPr kumimoji="0" lang="en-US"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dvanced machine learning algorithms </a:t>
            </a:r>
            <a:r>
              <a:rPr kumimoji="0" lang="en-IO"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are used </a:t>
            </a:r>
            <a:r>
              <a:rPr kumimoji="0" lang="en-US"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to analyze</a:t>
            </a:r>
            <a:r>
              <a:rPr kumimoji="0" lang="en-IO"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and differentiate different</a:t>
            </a:r>
            <a:r>
              <a:rPr kumimoji="0" lang="en-US"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voice patterns</a:t>
            </a:r>
            <a:r>
              <a:rPr kumimoji="0" lang="en-IO"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342900" marR="0" lvl="0" indent="-34290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O"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Goal: To create a </a:t>
            </a:r>
            <a:r>
              <a:rPr kumimoji="0" lang="en-US"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reliable, secure</a:t>
            </a:r>
            <a:r>
              <a:rPr kumimoji="0" lang="en-IO"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and </a:t>
            </a:r>
            <a:r>
              <a:rPr kumimoji="0" lang="en-US"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efficient</a:t>
            </a:r>
            <a:r>
              <a:rPr kumimoji="0" lang="en-IO"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system</a:t>
            </a:r>
            <a:r>
              <a:rPr kumimoji="0" lang="en-US"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that protect</a:t>
            </a:r>
            <a:r>
              <a:rPr kumimoji="0" lang="en-IO"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s</a:t>
            </a:r>
            <a:r>
              <a:rPr kumimoji="0" lang="en-US"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sensitive information and improve</a:t>
            </a:r>
            <a:r>
              <a:rPr kumimoji="0" lang="en-IO"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s</a:t>
            </a:r>
            <a:r>
              <a:rPr kumimoji="0" lang="en-US"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user experience. </a:t>
            </a:r>
            <a:endParaRPr kumimoji="0" lang="en-IO"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IO"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342900" marR="0" lvl="0" indent="-34290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O"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Aims </a:t>
            </a:r>
            <a:r>
              <a:rPr kumimoji="0" lang="en-US"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to achieve security</a:t>
            </a:r>
            <a:r>
              <a:rPr kumimoji="0" lang="en-IO"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a:t>
            </a:r>
            <a:r>
              <a:rPr kumimoji="0" lang="en-US"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without the need for additional sensors</a:t>
            </a:r>
            <a:r>
              <a:rPr kumimoji="0" lang="en-IO"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used in </a:t>
            </a:r>
            <a:r>
              <a:rPr kumimoji="0" lang="en-US"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other biometric authentication methods.</a:t>
            </a:r>
            <a:endParaRPr kumimoji="0" lang="en-IN"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0" name="Picture 9">
            <a:extLst>
              <a:ext uri="{FF2B5EF4-FFF2-40B4-BE49-F238E27FC236}">
                <a16:creationId xmlns:a16="http://schemas.microsoft.com/office/drawing/2014/main" id="{75859A98-1F3B-8D5A-4A73-5C3B0FF95223}"/>
              </a:ext>
            </a:extLst>
          </p:cNvPr>
          <p:cNvPicPr>
            <a:picLocks noChangeAspect="1"/>
          </p:cNvPicPr>
          <p:nvPr/>
        </p:nvPicPr>
        <p:blipFill>
          <a:blip r:embed="rId4"/>
          <a:stretch>
            <a:fillRect/>
          </a:stretch>
        </p:blipFill>
        <p:spPr>
          <a:xfrm>
            <a:off x="-28324727" y="9062000"/>
            <a:ext cx="5419814" cy="6846401"/>
          </a:xfrm>
          <a:prstGeom prst="rect">
            <a:avLst/>
          </a:prstGeom>
        </p:spPr>
      </p:pic>
      <p:sp>
        <p:nvSpPr>
          <p:cNvPr id="11" name="Rectangle 10">
            <a:extLst>
              <a:ext uri="{FF2B5EF4-FFF2-40B4-BE49-F238E27FC236}">
                <a16:creationId xmlns:a16="http://schemas.microsoft.com/office/drawing/2014/main" id="{A1683639-7CA9-6927-B7A1-32F57FE5B79E}"/>
              </a:ext>
            </a:extLst>
          </p:cNvPr>
          <p:cNvSpPr/>
          <p:nvPr/>
        </p:nvSpPr>
        <p:spPr>
          <a:xfrm>
            <a:off x="41546507" y="12434400"/>
            <a:ext cx="6772186" cy="68464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1" i="0" u="sng"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OBJECTIVES: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0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342900" marR="0" lvl="0" indent="-342900" algn="just"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Develop a robust and accurate voice biometric system that can identify and authenticate users based on their voice patterns</a:t>
            </a:r>
            <a:r>
              <a:rPr kumimoji="0" lang="en-IO"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342900" marR="0" lvl="0" indent="-342900" algn="just"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Enhance user experience by providing a convenient, fast and hands-free authentication method.</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342900" marR="0" lvl="0" indent="-342900" algn="just"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Improve security measures by providing a highly accurate and difficult-to-replicate means of authentication.</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85750" marR="0" lvl="0" indent="-285750" algn="just"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Ensure that the system is scalable and adaptable to the needs of different organizations and systems.</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85750" marR="0" lvl="0" indent="-285750" algn="just"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T</a:t>
            </a:r>
            <a:r>
              <a:rPr kumimoji="0" lang="en-IO"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o </a:t>
            </a:r>
            <a:r>
              <a:rPr kumimoji="0" lang="en-US"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conduct </a:t>
            </a:r>
            <a:r>
              <a:rPr kumimoji="0" lang="en-IO"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several </a:t>
            </a:r>
            <a:r>
              <a:rPr kumimoji="0" lang="en-US"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testing and evaluation to ensure the system is reliable, secure and accurate.</a:t>
            </a:r>
          </a:p>
          <a:p>
            <a:pPr marL="0" marR="0" lvl="0" indent="0" algn="just"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0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27338395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E9A41CD-7736-26CE-8957-FBB544CD56A4}"/>
              </a:ext>
            </a:extLst>
          </p:cNvPr>
          <p:cNvPicPr>
            <a:picLocks noChangeAspect="1"/>
          </p:cNvPicPr>
          <p:nvPr/>
        </p:nvPicPr>
        <p:blipFill>
          <a:blip r:embed="rId2"/>
          <a:stretch>
            <a:fillRect/>
          </a:stretch>
        </p:blipFill>
        <p:spPr>
          <a:xfrm>
            <a:off x="-30948704" y="-12826178"/>
            <a:ext cx="5827257" cy="7453043"/>
          </a:xfrm>
          <a:prstGeom prst="rect">
            <a:avLst/>
          </a:prstGeom>
        </p:spPr>
      </p:pic>
      <p:sp>
        <p:nvSpPr>
          <p:cNvPr id="5" name="Rectangle 4">
            <a:extLst>
              <a:ext uri="{FF2B5EF4-FFF2-40B4-BE49-F238E27FC236}">
                <a16:creationId xmlns:a16="http://schemas.microsoft.com/office/drawing/2014/main" id="{503AA666-0879-57FC-E0C5-2ED2B52C2C35}"/>
              </a:ext>
            </a:extLst>
          </p:cNvPr>
          <p:cNvSpPr/>
          <p:nvPr/>
        </p:nvSpPr>
        <p:spPr>
          <a:xfrm>
            <a:off x="41782665" y="-15488790"/>
            <a:ext cx="6976056" cy="6857999"/>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just"/>
            <a:r>
              <a:rPr lang="en-US" sz="3600" b="1"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INTRODUCTION:</a:t>
            </a:r>
            <a:endParaRPr lang="en-US" sz="1800" cap="none" dirty="0">
              <a:solidFill>
                <a:schemeClr val="tx1"/>
              </a:solidFill>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IO" sz="1800" dirty="0">
                <a:solidFill>
                  <a:schemeClr val="tx1"/>
                </a:solidFill>
                <a:latin typeface="Times New Roman" panose="02020603050405020304" pitchFamily="18" charset="0"/>
                <a:cs typeface="Times New Roman" panose="02020603050405020304" pitchFamily="18" charset="0"/>
              </a:rPr>
              <a:t>A</a:t>
            </a:r>
            <a:r>
              <a:rPr lang="en-IO" sz="1800" cap="none" dirty="0">
                <a:solidFill>
                  <a:schemeClr val="tx1"/>
                </a:solidFill>
                <a:latin typeface="Times New Roman" panose="02020603050405020304" pitchFamily="18" charset="0"/>
                <a:cs typeface="Times New Roman" panose="02020603050405020304" pitchFamily="18" charset="0"/>
              </a:rPr>
              <a:t>rtificial intelligence has started to outsmart humans</a:t>
            </a:r>
            <a:r>
              <a:rPr lang="en-IO" sz="1800" dirty="0">
                <a:solidFill>
                  <a:schemeClr val="tx1"/>
                </a:solidFill>
                <a:latin typeface="Times New Roman" panose="02020603050405020304" pitchFamily="18" charset="0"/>
                <a:cs typeface="Times New Roman" panose="02020603050405020304" pitchFamily="18" charset="0"/>
              </a:rPr>
              <a:t>, </a:t>
            </a:r>
            <a:r>
              <a:rPr lang="en-US" sz="1800" cap="none" dirty="0">
                <a:solidFill>
                  <a:schemeClr val="tx1"/>
                </a:solidFill>
                <a:latin typeface="Times New Roman" panose="02020603050405020304" pitchFamily="18" charset="0"/>
                <a:cs typeface="Times New Roman" panose="02020603050405020304" pitchFamily="18" charset="0"/>
              </a:rPr>
              <a:t>and</a:t>
            </a:r>
            <a:r>
              <a:rPr lang="en-IO" sz="1800" cap="none" dirty="0">
                <a:solidFill>
                  <a:schemeClr val="tx1"/>
                </a:solidFill>
                <a:latin typeface="Times New Roman" panose="02020603050405020304" pitchFamily="18" charset="0"/>
                <a:cs typeface="Times New Roman" panose="02020603050405020304" pitchFamily="18" charset="0"/>
              </a:rPr>
              <a:t> so pattern password and pins have become increasingly vulnerable. </a:t>
            </a:r>
          </a:p>
          <a:p>
            <a:pPr algn="just"/>
            <a:endParaRPr lang="en-IO" sz="1800" cap="none" dirty="0">
              <a:solidFill>
                <a:schemeClr val="tx1"/>
              </a:solidFill>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sz="1800" cap="none" dirty="0">
                <a:solidFill>
                  <a:schemeClr val="tx1"/>
                </a:solidFill>
                <a:latin typeface="Times New Roman" panose="02020603050405020304" pitchFamily="18" charset="0"/>
                <a:cs typeface="Times New Roman" panose="02020603050405020304" pitchFamily="18" charset="0"/>
              </a:rPr>
              <a:t>B</a:t>
            </a:r>
            <a:r>
              <a:rPr lang="en-IO" sz="1800" cap="none" dirty="0">
                <a:solidFill>
                  <a:schemeClr val="tx1"/>
                </a:solidFill>
                <a:latin typeface="Times New Roman" panose="02020603050405020304" pitchFamily="18" charset="0"/>
                <a:cs typeface="Times New Roman" panose="02020603050405020304" pitchFamily="18" charset="0"/>
              </a:rPr>
              <a:t>iometric based authentication like </a:t>
            </a:r>
            <a:r>
              <a:rPr lang="en-US" sz="1800" cap="none" dirty="0">
                <a:solidFill>
                  <a:schemeClr val="tx1"/>
                </a:solidFill>
                <a:latin typeface="Times New Roman" panose="02020603050405020304" pitchFamily="18" charset="0"/>
                <a:cs typeface="Times New Roman" panose="02020603050405020304" pitchFamily="18" charset="0"/>
              </a:rPr>
              <a:t>voice recognition has </a:t>
            </a:r>
            <a:r>
              <a:rPr lang="en-IO" sz="1800" cap="none" dirty="0">
                <a:solidFill>
                  <a:schemeClr val="tx1"/>
                </a:solidFill>
                <a:latin typeface="Times New Roman" panose="02020603050405020304" pitchFamily="18" charset="0"/>
                <a:cs typeface="Times New Roman" panose="02020603050405020304" pitchFamily="18" charset="0"/>
              </a:rPr>
              <a:t>thus </a:t>
            </a:r>
            <a:r>
              <a:rPr lang="en-US" sz="1800" cap="none" dirty="0">
                <a:solidFill>
                  <a:schemeClr val="tx1"/>
                </a:solidFill>
                <a:latin typeface="Times New Roman" panose="02020603050405020304" pitchFamily="18" charset="0"/>
                <a:cs typeface="Times New Roman" panose="02020603050405020304" pitchFamily="18" charset="0"/>
              </a:rPr>
              <a:t>become an essential technology </a:t>
            </a:r>
            <a:r>
              <a:rPr lang="en-IO" sz="1800" cap="none" dirty="0">
                <a:solidFill>
                  <a:schemeClr val="tx1"/>
                </a:solidFill>
                <a:latin typeface="Times New Roman" panose="02020603050405020304" pitchFamily="18" charset="0"/>
                <a:cs typeface="Times New Roman" panose="02020603050405020304" pitchFamily="18" charset="0"/>
              </a:rPr>
              <a:t>for </a:t>
            </a:r>
            <a:r>
              <a:rPr lang="en-US" sz="1800" cap="none" dirty="0">
                <a:solidFill>
                  <a:schemeClr val="tx1"/>
                </a:solidFill>
                <a:latin typeface="Times New Roman" panose="02020603050405020304" pitchFamily="18" charset="0"/>
                <a:cs typeface="Times New Roman" panose="02020603050405020304" pitchFamily="18" charset="0"/>
              </a:rPr>
              <a:t>enabling </a:t>
            </a:r>
            <a:r>
              <a:rPr lang="en-US" sz="1800" cap="none" dirty="0" err="1">
                <a:solidFill>
                  <a:schemeClr val="tx1"/>
                </a:solidFill>
                <a:latin typeface="Times New Roman" panose="02020603050405020304" pitchFamily="18" charset="0"/>
                <a:cs typeface="Times New Roman" panose="02020603050405020304" pitchFamily="18" charset="0"/>
              </a:rPr>
              <a:t>secur</a:t>
            </a:r>
            <a:r>
              <a:rPr lang="en-IO" sz="1800" cap="none" dirty="0">
                <a:solidFill>
                  <a:schemeClr val="tx1"/>
                </a:solidFill>
                <a:latin typeface="Times New Roman" panose="02020603050405020304" pitchFamily="18" charset="0"/>
                <a:cs typeface="Times New Roman" panose="02020603050405020304" pitchFamily="18" charset="0"/>
              </a:rPr>
              <a:t>ity and for </a:t>
            </a:r>
            <a:r>
              <a:rPr lang="en-US" sz="1800" cap="none" dirty="0">
                <a:solidFill>
                  <a:schemeClr val="tx1"/>
                </a:solidFill>
                <a:latin typeface="Times New Roman" panose="02020603050405020304" pitchFamily="18" charset="0"/>
                <a:cs typeface="Times New Roman" panose="02020603050405020304" pitchFamily="18" charset="0"/>
              </a:rPr>
              <a:t>protecting sensitive information. </a:t>
            </a:r>
          </a:p>
          <a:p>
            <a:pPr marL="342900" indent="-342900" algn="just">
              <a:buFont typeface="Arial" panose="020B0604020202020204" pitchFamily="34" charset="0"/>
              <a:buChar char="•"/>
            </a:pPr>
            <a:endParaRPr lang="en-US" sz="1800" cap="none" dirty="0">
              <a:solidFill>
                <a:schemeClr val="tx1"/>
              </a:solidFill>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IO" sz="1800" dirty="0">
                <a:solidFill>
                  <a:schemeClr val="tx1"/>
                </a:solidFill>
                <a:latin typeface="Times New Roman" panose="02020603050405020304" pitchFamily="18" charset="0"/>
                <a:cs typeface="Times New Roman" panose="02020603050405020304" pitchFamily="18" charset="0"/>
              </a:rPr>
              <a:t>Features of </a:t>
            </a:r>
            <a:r>
              <a:rPr lang="en-US" sz="1800" cap="none" dirty="0">
                <a:solidFill>
                  <a:schemeClr val="tx1"/>
                </a:solidFill>
                <a:latin typeface="Times New Roman" panose="02020603050405020304" pitchFamily="18" charset="0"/>
                <a:cs typeface="Times New Roman" panose="02020603050405020304" pitchFamily="18" charset="0"/>
              </a:rPr>
              <a:t>portability, stability, and privacy of the voice features, </a:t>
            </a:r>
            <a:r>
              <a:rPr lang="en-IO" sz="1800" cap="none" dirty="0">
                <a:solidFill>
                  <a:schemeClr val="tx1"/>
                </a:solidFill>
                <a:latin typeface="Times New Roman" panose="02020603050405020304" pitchFamily="18" charset="0"/>
                <a:cs typeface="Times New Roman" panose="02020603050405020304" pitchFamily="18" charset="0"/>
              </a:rPr>
              <a:t>are responsible for its vast growth.</a:t>
            </a:r>
          </a:p>
          <a:p>
            <a:pPr algn="just"/>
            <a:endParaRPr lang="en-US" sz="1800" cap="none" dirty="0">
              <a:solidFill>
                <a:schemeClr val="tx1"/>
              </a:solidFill>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IO" sz="1800" dirty="0">
                <a:solidFill>
                  <a:schemeClr val="tx1"/>
                </a:solidFill>
                <a:latin typeface="Times New Roman" panose="02020603050405020304" pitchFamily="18" charset="0"/>
                <a:cs typeface="Times New Roman" panose="02020603050405020304" pitchFamily="18" charset="0"/>
              </a:rPr>
              <a:t>C</a:t>
            </a:r>
            <a:r>
              <a:rPr lang="en-US" sz="1800" cap="none" dirty="0" err="1">
                <a:solidFill>
                  <a:schemeClr val="tx1"/>
                </a:solidFill>
                <a:latin typeface="Times New Roman" panose="02020603050405020304" pitchFamily="18" charset="0"/>
                <a:cs typeface="Times New Roman" panose="02020603050405020304" pitchFamily="18" charset="0"/>
              </a:rPr>
              <a:t>onsidered</a:t>
            </a:r>
            <a:r>
              <a:rPr lang="en-US" sz="1800" cap="none" dirty="0">
                <a:solidFill>
                  <a:schemeClr val="tx1"/>
                </a:solidFill>
                <a:latin typeface="Times New Roman" panose="02020603050405020304" pitchFamily="18" charset="0"/>
                <a:cs typeface="Times New Roman" panose="02020603050405020304" pitchFamily="18" charset="0"/>
              </a:rPr>
              <a:t> accurate and does not require specialized tools</a:t>
            </a:r>
            <a:r>
              <a:rPr lang="en-IO" sz="1800" cap="none" dirty="0">
                <a:solidFill>
                  <a:schemeClr val="tx1"/>
                </a:solidFill>
                <a:latin typeface="Times New Roman" panose="02020603050405020304" pitchFamily="18" charset="0"/>
                <a:cs typeface="Times New Roman" panose="02020603050405020304" pitchFamily="18" charset="0"/>
              </a:rPr>
              <a:t>.</a:t>
            </a:r>
            <a:r>
              <a:rPr lang="en-US" sz="1800" cap="none" dirty="0">
                <a:solidFill>
                  <a:schemeClr val="tx1"/>
                </a:solidFill>
                <a:latin typeface="Times New Roman" panose="02020603050405020304" pitchFamily="18" charset="0"/>
                <a:cs typeface="Times New Roman" panose="02020603050405020304" pitchFamily="18" charset="0"/>
              </a:rPr>
              <a:t> </a:t>
            </a:r>
            <a:endParaRPr lang="en-IO" sz="1800" cap="none" dirty="0">
              <a:solidFill>
                <a:schemeClr val="tx1"/>
              </a:solidFill>
              <a:latin typeface="Times New Roman" panose="02020603050405020304" pitchFamily="18" charset="0"/>
              <a:cs typeface="Times New Roman" panose="02020603050405020304" pitchFamily="18" charset="0"/>
            </a:endParaRPr>
          </a:p>
          <a:p>
            <a:pPr algn="just"/>
            <a:endParaRPr lang="en-US" sz="1800" cap="none" dirty="0">
              <a:solidFill>
                <a:schemeClr val="tx1"/>
              </a:solidFill>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IO" sz="1800" dirty="0">
                <a:solidFill>
                  <a:schemeClr val="tx1"/>
                </a:solidFill>
                <a:latin typeface="Times New Roman" panose="02020603050405020304" pitchFamily="18" charset="0"/>
                <a:cs typeface="Times New Roman" panose="02020603050405020304" pitchFamily="18" charset="0"/>
              </a:rPr>
              <a:t>V</a:t>
            </a:r>
            <a:r>
              <a:rPr lang="en-IO" sz="1800" cap="none" dirty="0">
                <a:solidFill>
                  <a:schemeClr val="tx1"/>
                </a:solidFill>
                <a:latin typeface="Times New Roman" panose="02020603050405020304" pitchFamily="18" charset="0"/>
                <a:cs typeface="Times New Roman" panose="02020603050405020304" pitchFamily="18" charset="0"/>
              </a:rPr>
              <a:t>oice is the simplest and easiest unimodal that supports authentication.</a:t>
            </a:r>
          </a:p>
          <a:p>
            <a:pPr marL="342900" indent="-342900" algn="just">
              <a:buFont typeface="Arial" panose="020B0604020202020204" pitchFamily="34" charset="0"/>
              <a:buChar char="•"/>
            </a:pPr>
            <a:endParaRPr lang="en-US" sz="1800" cap="none" dirty="0">
              <a:solidFill>
                <a:schemeClr val="tx1"/>
              </a:solidFill>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IO" sz="1800" cap="none" dirty="0">
                <a:solidFill>
                  <a:schemeClr val="tx1"/>
                </a:solidFill>
                <a:latin typeface="Times New Roman" panose="02020603050405020304" pitchFamily="18" charset="0"/>
                <a:cs typeface="Times New Roman" panose="02020603050405020304" pitchFamily="18" charset="0"/>
              </a:rPr>
              <a:t>The project aims to identify and verify users based on their unique voice pattern; there by increasing the ease and convenience of ensuring security without compromising the safety</a:t>
            </a:r>
            <a:r>
              <a:rPr lang="en-IO" sz="1800" cap="none" dirty="0">
                <a:latin typeface="Times New Roman" panose="02020603050405020304" pitchFamily="18" charset="0"/>
                <a:cs typeface="Times New Roman" panose="02020603050405020304" pitchFamily="18" charset="0"/>
              </a:rPr>
              <a:t>.</a:t>
            </a:r>
          </a:p>
          <a:p>
            <a:pPr marL="0" indent="0" algn="just">
              <a:buNone/>
            </a:pPr>
            <a:endParaRPr lang="en-US" dirty="0"/>
          </a:p>
          <a:p>
            <a:pPr algn="just"/>
            <a:endParaRPr lang="en-IN" dirty="0"/>
          </a:p>
          <a:p>
            <a:pPr algn="just"/>
            <a:endParaRPr lang="en-IN" dirty="0"/>
          </a:p>
        </p:txBody>
      </p:sp>
      <p:pic>
        <p:nvPicPr>
          <p:cNvPr id="6" name="Picture 5">
            <a:extLst>
              <a:ext uri="{FF2B5EF4-FFF2-40B4-BE49-F238E27FC236}">
                <a16:creationId xmlns:a16="http://schemas.microsoft.com/office/drawing/2014/main" id="{595FDA14-1AA1-66EE-9B82-AF21743FE994}"/>
              </a:ext>
            </a:extLst>
          </p:cNvPr>
          <p:cNvPicPr>
            <a:picLocks noChangeAspect="1"/>
          </p:cNvPicPr>
          <p:nvPr/>
        </p:nvPicPr>
        <p:blipFill>
          <a:blip r:embed="rId3"/>
          <a:stretch>
            <a:fillRect/>
          </a:stretch>
        </p:blipFill>
        <p:spPr>
          <a:xfrm>
            <a:off x="10818" y="0"/>
            <a:ext cx="6085182" cy="6858000"/>
          </a:xfrm>
          <a:prstGeom prst="rect">
            <a:avLst/>
          </a:prstGeom>
        </p:spPr>
      </p:pic>
      <p:sp>
        <p:nvSpPr>
          <p:cNvPr id="8" name="Rectangle 7">
            <a:extLst>
              <a:ext uri="{FF2B5EF4-FFF2-40B4-BE49-F238E27FC236}">
                <a16:creationId xmlns:a16="http://schemas.microsoft.com/office/drawing/2014/main" id="{3BB716F2-3C68-F3B8-F53C-E1C8A829F469}"/>
              </a:ext>
            </a:extLst>
          </p:cNvPr>
          <p:cNvSpPr/>
          <p:nvPr/>
        </p:nvSpPr>
        <p:spPr>
          <a:xfrm>
            <a:off x="6096000" y="0"/>
            <a:ext cx="609600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O" sz="4000" b="1" u="sng"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PROBLEM STATEMENT</a:t>
            </a:r>
            <a:endParaRPr lang="en-US" sz="4000" b="1" u="sng" dirty="0">
              <a:solidFill>
                <a:schemeClr val="tx1"/>
              </a:solidFill>
              <a:latin typeface="Times New Roman" panose="02020603050405020304" pitchFamily="18" charset="0"/>
              <a:ea typeface="Tahoma" panose="020B0604030504040204" pitchFamily="34" charset="0"/>
              <a:cs typeface="Times New Roman" panose="02020603050405020304" pitchFamily="18" charset="0"/>
            </a:endParaRPr>
          </a:p>
          <a:p>
            <a:pPr marL="342900" indent="-342900" algn="just">
              <a:buFont typeface="Arial" panose="020B0604020202020204" pitchFamily="34" charset="0"/>
              <a:buChar char="•"/>
            </a:pPr>
            <a:r>
              <a:rPr lang="en-IO" sz="2000" dirty="0">
                <a:solidFill>
                  <a:schemeClr val="tx1"/>
                </a:solidFill>
                <a:latin typeface="Times New Roman" panose="02020603050405020304" pitchFamily="18" charset="0"/>
                <a:cs typeface="Times New Roman" panose="02020603050405020304" pitchFamily="18" charset="0"/>
              </a:rPr>
              <a:t>A</a:t>
            </a:r>
            <a:r>
              <a:rPr lang="en-US" sz="2000" cap="none" dirty="0" err="1">
                <a:solidFill>
                  <a:schemeClr val="tx1"/>
                </a:solidFill>
                <a:latin typeface="Times New Roman" panose="02020603050405020304" pitchFamily="18" charset="0"/>
                <a:cs typeface="Times New Roman" panose="02020603050405020304" pitchFamily="18" charset="0"/>
              </a:rPr>
              <a:t>uthentication</a:t>
            </a:r>
            <a:r>
              <a:rPr lang="en-US" sz="2000" cap="none" dirty="0">
                <a:solidFill>
                  <a:schemeClr val="tx1"/>
                </a:solidFill>
                <a:latin typeface="Times New Roman" panose="02020603050405020304" pitchFamily="18" charset="0"/>
                <a:cs typeface="Times New Roman" panose="02020603050405020304" pitchFamily="18" charset="0"/>
              </a:rPr>
              <a:t> methods </a:t>
            </a:r>
            <a:r>
              <a:rPr lang="en-IO" sz="2000" cap="none" dirty="0">
                <a:solidFill>
                  <a:schemeClr val="tx1"/>
                </a:solidFill>
                <a:latin typeface="Times New Roman" panose="02020603050405020304" pitchFamily="18" charset="0"/>
                <a:cs typeface="Times New Roman" panose="02020603050405020304" pitchFamily="18" charset="0"/>
              </a:rPr>
              <a:t>like pattern passwords are insecure and </a:t>
            </a:r>
            <a:r>
              <a:rPr lang="en-US" sz="2000" cap="none" dirty="0">
                <a:solidFill>
                  <a:schemeClr val="tx1"/>
                </a:solidFill>
                <a:latin typeface="Times New Roman" panose="02020603050405020304" pitchFamily="18" charset="0"/>
                <a:cs typeface="Times New Roman" panose="02020603050405020304" pitchFamily="18" charset="0"/>
              </a:rPr>
              <a:t>can be </a:t>
            </a:r>
            <a:r>
              <a:rPr lang="en-IO" sz="2000" cap="none" dirty="0">
                <a:solidFill>
                  <a:schemeClr val="tx1"/>
                </a:solidFill>
                <a:latin typeface="Times New Roman" panose="02020603050405020304" pitchFamily="18" charset="0"/>
                <a:cs typeface="Times New Roman" panose="02020603050405020304" pitchFamily="18" charset="0"/>
              </a:rPr>
              <a:t>easily </a:t>
            </a:r>
            <a:r>
              <a:rPr lang="en-US" sz="2000" cap="none" dirty="0">
                <a:solidFill>
                  <a:schemeClr val="tx1"/>
                </a:solidFill>
                <a:latin typeface="Times New Roman" panose="02020603050405020304" pitchFamily="18" charset="0"/>
                <a:cs typeface="Times New Roman" panose="02020603050405020304" pitchFamily="18" charset="0"/>
              </a:rPr>
              <a:t>hacked or stolen. </a:t>
            </a:r>
          </a:p>
          <a:p>
            <a:pPr marL="342900" indent="-342900" algn="just">
              <a:buFont typeface="Arial" panose="020B0604020202020204" pitchFamily="34" charset="0"/>
              <a:buChar char="•"/>
            </a:pPr>
            <a:endParaRPr lang="en-US" sz="2000" cap="none" dirty="0">
              <a:solidFill>
                <a:schemeClr val="tx1"/>
              </a:solidFill>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IO" sz="2000" cap="none" dirty="0">
                <a:solidFill>
                  <a:schemeClr val="tx1"/>
                </a:solidFill>
                <a:latin typeface="Times New Roman" panose="02020603050405020304" pitchFamily="18" charset="0"/>
                <a:cs typeface="Times New Roman" panose="02020603050405020304" pitchFamily="18" charset="0"/>
              </a:rPr>
              <a:t>We </a:t>
            </a:r>
            <a:r>
              <a:rPr lang="en-US" sz="2000" cap="none" dirty="0">
                <a:solidFill>
                  <a:schemeClr val="tx1"/>
                </a:solidFill>
                <a:latin typeface="Times New Roman" panose="02020603050405020304" pitchFamily="18" charset="0"/>
                <a:cs typeface="Times New Roman" panose="02020603050405020304" pitchFamily="18" charset="0"/>
              </a:rPr>
              <a:t>aim to provide a more secure and efficient authentication </a:t>
            </a:r>
            <a:r>
              <a:rPr lang="en-IO" sz="2000" cap="none" dirty="0">
                <a:solidFill>
                  <a:schemeClr val="tx1"/>
                </a:solidFill>
                <a:latin typeface="Times New Roman" panose="02020603050405020304" pitchFamily="18" charset="0"/>
                <a:cs typeface="Times New Roman" panose="02020603050405020304" pitchFamily="18" charset="0"/>
              </a:rPr>
              <a:t>system, </a:t>
            </a:r>
            <a:r>
              <a:rPr lang="en-US" sz="2000" cap="none" dirty="0">
                <a:solidFill>
                  <a:schemeClr val="tx1"/>
                </a:solidFill>
                <a:latin typeface="Times New Roman" panose="02020603050405020304" pitchFamily="18" charset="0"/>
                <a:cs typeface="Times New Roman" panose="02020603050405020304" pitchFamily="18" charset="0"/>
              </a:rPr>
              <a:t>that eliminates the need for </a:t>
            </a:r>
            <a:r>
              <a:rPr lang="en-IO" sz="2000" cap="none" dirty="0">
                <a:solidFill>
                  <a:schemeClr val="tx1"/>
                </a:solidFill>
                <a:latin typeface="Times New Roman" panose="02020603050405020304" pitchFamily="18" charset="0"/>
                <a:cs typeface="Times New Roman" panose="02020603050405020304" pitchFamily="18" charset="0"/>
              </a:rPr>
              <a:t>vulnerable </a:t>
            </a:r>
            <a:r>
              <a:rPr lang="en-US" sz="2000" cap="none" dirty="0">
                <a:solidFill>
                  <a:schemeClr val="tx1"/>
                </a:solidFill>
                <a:latin typeface="Times New Roman" panose="02020603050405020304" pitchFamily="18" charset="0"/>
                <a:cs typeface="Times New Roman" panose="02020603050405020304" pitchFamily="18" charset="0"/>
              </a:rPr>
              <a:t>traditional method</a:t>
            </a:r>
            <a:r>
              <a:rPr lang="en-IO" sz="2000" cap="none" dirty="0">
                <a:solidFill>
                  <a:schemeClr val="tx1"/>
                </a:solidFill>
                <a:latin typeface="Times New Roman" panose="02020603050405020304" pitchFamily="18" charset="0"/>
                <a:cs typeface="Times New Roman" panose="02020603050405020304" pitchFamily="18" charset="0"/>
              </a:rPr>
              <a:t>s</a:t>
            </a:r>
            <a:r>
              <a:rPr lang="en-US" sz="2000" cap="none" dirty="0">
                <a:solidFill>
                  <a:schemeClr val="tx1"/>
                </a:solidFill>
                <a:latin typeface="Times New Roman" panose="02020603050405020304" pitchFamily="18" charset="0"/>
                <a:cs typeface="Times New Roman" panose="02020603050405020304" pitchFamily="18" charset="0"/>
              </a:rPr>
              <a:t>. </a:t>
            </a:r>
          </a:p>
          <a:p>
            <a:pPr marL="342900" indent="-342900" algn="just">
              <a:buFont typeface="Arial" panose="020B0604020202020204" pitchFamily="34" charset="0"/>
              <a:buChar char="•"/>
            </a:pPr>
            <a:endParaRPr lang="en-US" sz="2000" cap="none" dirty="0">
              <a:solidFill>
                <a:schemeClr val="tx1"/>
              </a:solidFill>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IO" sz="2000" dirty="0">
                <a:solidFill>
                  <a:schemeClr val="tx1"/>
                </a:solidFill>
                <a:latin typeface="Times New Roman" panose="02020603050405020304" pitchFamily="18" charset="0"/>
                <a:cs typeface="Times New Roman" panose="02020603050405020304" pitchFamily="18" charset="0"/>
              </a:rPr>
              <a:t>A</a:t>
            </a:r>
            <a:r>
              <a:rPr lang="en-US" sz="2000" cap="none" dirty="0" err="1">
                <a:solidFill>
                  <a:schemeClr val="tx1"/>
                </a:solidFill>
                <a:latin typeface="Times New Roman" panose="02020603050405020304" pitchFamily="18" charset="0"/>
                <a:cs typeface="Times New Roman" panose="02020603050405020304" pitchFamily="18" charset="0"/>
              </a:rPr>
              <a:t>dvanced</a:t>
            </a:r>
            <a:r>
              <a:rPr lang="en-US" sz="2000" cap="none" dirty="0">
                <a:solidFill>
                  <a:schemeClr val="tx1"/>
                </a:solidFill>
                <a:latin typeface="Times New Roman" panose="02020603050405020304" pitchFamily="18" charset="0"/>
                <a:cs typeface="Times New Roman" panose="02020603050405020304" pitchFamily="18" charset="0"/>
              </a:rPr>
              <a:t> machine learning algorithms </a:t>
            </a:r>
            <a:r>
              <a:rPr lang="en-IO" sz="2000" cap="none" dirty="0">
                <a:solidFill>
                  <a:schemeClr val="tx1"/>
                </a:solidFill>
                <a:latin typeface="Times New Roman" panose="02020603050405020304" pitchFamily="18" charset="0"/>
                <a:cs typeface="Times New Roman" panose="02020603050405020304" pitchFamily="18" charset="0"/>
              </a:rPr>
              <a:t>are used </a:t>
            </a:r>
            <a:r>
              <a:rPr lang="en-US" sz="2000" cap="none" dirty="0">
                <a:solidFill>
                  <a:schemeClr val="tx1"/>
                </a:solidFill>
                <a:latin typeface="Times New Roman" panose="02020603050405020304" pitchFamily="18" charset="0"/>
                <a:cs typeface="Times New Roman" panose="02020603050405020304" pitchFamily="18" charset="0"/>
              </a:rPr>
              <a:t>to analyze</a:t>
            </a:r>
            <a:r>
              <a:rPr lang="en-IO" sz="2000" cap="none" dirty="0">
                <a:solidFill>
                  <a:schemeClr val="tx1"/>
                </a:solidFill>
                <a:latin typeface="Times New Roman" panose="02020603050405020304" pitchFamily="18" charset="0"/>
                <a:cs typeface="Times New Roman" panose="02020603050405020304" pitchFamily="18" charset="0"/>
              </a:rPr>
              <a:t> and differentiate different</a:t>
            </a:r>
            <a:r>
              <a:rPr lang="en-US" sz="2000" cap="none" dirty="0">
                <a:solidFill>
                  <a:schemeClr val="tx1"/>
                </a:solidFill>
                <a:latin typeface="Times New Roman" panose="02020603050405020304" pitchFamily="18" charset="0"/>
                <a:cs typeface="Times New Roman" panose="02020603050405020304" pitchFamily="18" charset="0"/>
              </a:rPr>
              <a:t> voice patterns</a:t>
            </a:r>
            <a:r>
              <a:rPr lang="en-IO" sz="2000" cap="none" dirty="0">
                <a:solidFill>
                  <a:schemeClr val="tx1"/>
                </a:solidFill>
                <a:latin typeface="Times New Roman" panose="02020603050405020304" pitchFamily="18" charset="0"/>
                <a:cs typeface="Times New Roman" panose="02020603050405020304" pitchFamily="18" charset="0"/>
              </a:rPr>
              <a:t>.</a:t>
            </a:r>
          </a:p>
          <a:p>
            <a:pPr algn="just"/>
            <a:endParaRPr lang="en-US" sz="2000" dirty="0">
              <a:solidFill>
                <a:schemeClr val="tx1"/>
              </a:solidFill>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IO" sz="2000" cap="none" dirty="0">
                <a:solidFill>
                  <a:schemeClr val="tx1"/>
                </a:solidFill>
                <a:latin typeface="Times New Roman" panose="02020603050405020304" pitchFamily="18" charset="0"/>
                <a:cs typeface="Times New Roman" panose="02020603050405020304" pitchFamily="18" charset="0"/>
              </a:rPr>
              <a:t>Goal: To create a </a:t>
            </a:r>
            <a:r>
              <a:rPr lang="en-US" sz="2000" cap="none" dirty="0">
                <a:solidFill>
                  <a:schemeClr val="tx1"/>
                </a:solidFill>
                <a:latin typeface="Times New Roman" panose="02020603050405020304" pitchFamily="18" charset="0"/>
                <a:cs typeface="Times New Roman" panose="02020603050405020304" pitchFamily="18" charset="0"/>
              </a:rPr>
              <a:t>reliable, secure</a:t>
            </a:r>
            <a:r>
              <a:rPr lang="en-IO" sz="2000" dirty="0">
                <a:solidFill>
                  <a:schemeClr val="tx1"/>
                </a:solidFill>
                <a:latin typeface="Times New Roman" panose="02020603050405020304" pitchFamily="18" charset="0"/>
                <a:cs typeface="Times New Roman" panose="02020603050405020304" pitchFamily="18" charset="0"/>
              </a:rPr>
              <a:t> and </a:t>
            </a:r>
            <a:r>
              <a:rPr lang="en-US" sz="2000" cap="none" dirty="0">
                <a:solidFill>
                  <a:schemeClr val="tx1"/>
                </a:solidFill>
                <a:latin typeface="Times New Roman" panose="02020603050405020304" pitchFamily="18" charset="0"/>
                <a:cs typeface="Times New Roman" panose="02020603050405020304" pitchFamily="18" charset="0"/>
              </a:rPr>
              <a:t>efficient</a:t>
            </a:r>
            <a:r>
              <a:rPr lang="en-IO" sz="2000" cap="none" dirty="0">
                <a:solidFill>
                  <a:schemeClr val="tx1"/>
                </a:solidFill>
                <a:latin typeface="Times New Roman" panose="02020603050405020304" pitchFamily="18" charset="0"/>
                <a:cs typeface="Times New Roman" panose="02020603050405020304" pitchFamily="18" charset="0"/>
              </a:rPr>
              <a:t> system</a:t>
            </a:r>
            <a:r>
              <a:rPr lang="en-US" sz="2000" cap="none" dirty="0">
                <a:solidFill>
                  <a:schemeClr val="tx1"/>
                </a:solidFill>
                <a:latin typeface="Times New Roman" panose="02020603050405020304" pitchFamily="18" charset="0"/>
                <a:cs typeface="Times New Roman" panose="02020603050405020304" pitchFamily="18" charset="0"/>
              </a:rPr>
              <a:t> that protect</a:t>
            </a:r>
            <a:r>
              <a:rPr lang="en-IO" sz="2000" cap="none" dirty="0">
                <a:solidFill>
                  <a:schemeClr val="tx1"/>
                </a:solidFill>
                <a:latin typeface="Times New Roman" panose="02020603050405020304" pitchFamily="18" charset="0"/>
                <a:cs typeface="Times New Roman" panose="02020603050405020304" pitchFamily="18" charset="0"/>
              </a:rPr>
              <a:t>s</a:t>
            </a:r>
            <a:r>
              <a:rPr lang="en-US" sz="2000" cap="none" dirty="0">
                <a:solidFill>
                  <a:schemeClr val="tx1"/>
                </a:solidFill>
                <a:latin typeface="Times New Roman" panose="02020603050405020304" pitchFamily="18" charset="0"/>
                <a:cs typeface="Times New Roman" panose="02020603050405020304" pitchFamily="18" charset="0"/>
              </a:rPr>
              <a:t> sensitive information and improve</a:t>
            </a:r>
            <a:r>
              <a:rPr lang="en-IO" sz="2000" cap="none" dirty="0">
                <a:solidFill>
                  <a:schemeClr val="tx1"/>
                </a:solidFill>
                <a:latin typeface="Times New Roman" panose="02020603050405020304" pitchFamily="18" charset="0"/>
                <a:cs typeface="Times New Roman" panose="02020603050405020304" pitchFamily="18" charset="0"/>
              </a:rPr>
              <a:t>s</a:t>
            </a:r>
            <a:r>
              <a:rPr lang="en-US" sz="2000" cap="none" dirty="0">
                <a:solidFill>
                  <a:schemeClr val="tx1"/>
                </a:solidFill>
                <a:latin typeface="Times New Roman" panose="02020603050405020304" pitchFamily="18" charset="0"/>
                <a:cs typeface="Times New Roman" panose="02020603050405020304" pitchFamily="18" charset="0"/>
              </a:rPr>
              <a:t> user experience. </a:t>
            </a:r>
            <a:endParaRPr lang="en-IO" sz="2000" cap="none" dirty="0">
              <a:solidFill>
                <a:schemeClr val="tx1"/>
              </a:solidFill>
              <a:latin typeface="Times New Roman" panose="02020603050405020304" pitchFamily="18" charset="0"/>
              <a:cs typeface="Times New Roman" panose="02020603050405020304" pitchFamily="18" charset="0"/>
            </a:endParaRPr>
          </a:p>
          <a:p>
            <a:pPr algn="just"/>
            <a:endParaRPr lang="en-IO" sz="2000" cap="none" dirty="0">
              <a:solidFill>
                <a:schemeClr val="tx1"/>
              </a:solidFill>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IO" sz="2000" cap="none" dirty="0">
                <a:solidFill>
                  <a:schemeClr val="tx1"/>
                </a:solidFill>
                <a:latin typeface="Times New Roman" panose="02020603050405020304" pitchFamily="18" charset="0"/>
                <a:cs typeface="Times New Roman" panose="02020603050405020304" pitchFamily="18" charset="0"/>
              </a:rPr>
              <a:t>Aims </a:t>
            </a:r>
            <a:r>
              <a:rPr lang="en-US" sz="2000" cap="none" dirty="0">
                <a:solidFill>
                  <a:schemeClr val="tx1"/>
                </a:solidFill>
                <a:latin typeface="Times New Roman" panose="02020603050405020304" pitchFamily="18" charset="0"/>
                <a:cs typeface="Times New Roman" panose="02020603050405020304" pitchFamily="18" charset="0"/>
              </a:rPr>
              <a:t>to achieve security</a:t>
            </a:r>
            <a:r>
              <a:rPr lang="en-IO" sz="2000" cap="none" dirty="0">
                <a:solidFill>
                  <a:schemeClr val="tx1"/>
                </a:solidFill>
                <a:latin typeface="Times New Roman" panose="02020603050405020304" pitchFamily="18" charset="0"/>
                <a:cs typeface="Times New Roman" panose="02020603050405020304" pitchFamily="18" charset="0"/>
              </a:rPr>
              <a:t>,</a:t>
            </a:r>
            <a:r>
              <a:rPr lang="en-US" sz="2000" cap="none" dirty="0">
                <a:solidFill>
                  <a:schemeClr val="tx1"/>
                </a:solidFill>
                <a:latin typeface="Times New Roman" panose="02020603050405020304" pitchFamily="18" charset="0"/>
                <a:cs typeface="Times New Roman" panose="02020603050405020304" pitchFamily="18" charset="0"/>
              </a:rPr>
              <a:t> without the need for additional sensors</a:t>
            </a:r>
            <a:r>
              <a:rPr lang="en-IO" sz="2000" cap="none" dirty="0">
                <a:solidFill>
                  <a:schemeClr val="tx1"/>
                </a:solidFill>
                <a:latin typeface="Times New Roman" panose="02020603050405020304" pitchFamily="18" charset="0"/>
                <a:cs typeface="Times New Roman" panose="02020603050405020304" pitchFamily="18" charset="0"/>
              </a:rPr>
              <a:t> used in</a:t>
            </a:r>
            <a:r>
              <a:rPr lang="en-IO" sz="2000" dirty="0">
                <a:solidFill>
                  <a:schemeClr val="tx1"/>
                </a:solidFill>
                <a:latin typeface="Times New Roman" panose="02020603050405020304" pitchFamily="18" charset="0"/>
                <a:cs typeface="Times New Roman" panose="02020603050405020304" pitchFamily="18" charset="0"/>
              </a:rPr>
              <a:t> </a:t>
            </a:r>
            <a:r>
              <a:rPr lang="en-US" sz="2000" cap="none" dirty="0">
                <a:solidFill>
                  <a:schemeClr val="tx1"/>
                </a:solidFill>
                <a:latin typeface="Times New Roman" panose="02020603050405020304" pitchFamily="18" charset="0"/>
                <a:cs typeface="Times New Roman" panose="02020603050405020304" pitchFamily="18" charset="0"/>
              </a:rPr>
              <a:t>other biometric authentication methods.</a:t>
            </a:r>
            <a:endParaRPr lang="en-IN" sz="2000" cap="none" dirty="0">
              <a:solidFill>
                <a:schemeClr val="tx1"/>
              </a:solidFill>
              <a:latin typeface="Times New Roman" panose="02020603050405020304" pitchFamily="18" charset="0"/>
              <a:cs typeface="Times New Roman" panose="02020603050405020304" pitchFamily="18" charset="0"/>
            </a:endParaRPr>
          </a:p>
          <a:p>
            <a:pPr algn="just"/>
            <a:endParaRPr lang="en-IN" dirty="0">
              <a:solidFill>
                <a:schemeClr val="tx1"/>
              </a:solidFill>
            </a:endParaRPr>
          </a:p>
        </p:txBody>
      </p:sp>
      <p:pic>
        <p:nvPicPr>
          <p:cNvPr id="10" name="Picture 9">
            <a:extLst>
              <a:ext uri="{FF2B5EF4-FFF2-40B4-BE49-F238E27FC236}">
                <a16:creationId xmlns:a16="http://schemas.microsoft.com/office/drawing/2014/main" id="{75859A98-1F3B-8D5A-4A73-5C3B0FF95223}"/>
              </a:ext>
            </a:extLst>
          </p:cNvPr>
          <p:cNvPicPr>
            <a:picLocks noChangeAspect="1"/>
          </p:cNvPicPr>
          <p:nvPr/>
        </p:nvPicPr>
        <p:blipFill>
          <a:blip r:embed="rId4"/>
          <a:stretch>
            <a:fillRect/>
          </a:stretch>
        </p:blipFill>
        <p:spPr>
          <a:xfrm>
            <a:off x="-30744983" y="10688107"/>
            <a:ext cx="5419814" cy="6846401"/>
          </a:xfrm>
          <a:prstGeom prst="rect">
            <a:avLst/>
          </a:prstGeom>
        </p:spPr>
      </p:pic>
      <p:sp>
        <p:nvSpPr>
          <p:cNvPr id="11" name="Rectangle 10">
            <a:extLst>
              <a:ext uri="{FF2B5EF4-FFF2-40B4-BE49-F238E27FC236}">
                <a16:creationId xmlns:a16="http://schemas.microsoft.com/office/drawing/2014/main" id="{A1683639-7CA9-6927-B7A1-32F57FE5B79E}"/>
              </a:ext>
            </a:extLst>
          </p:cNvPr>
          <p:cNvSpPr/>
          <p:nvPr/>
        </p:nvSpPr>
        <p:spPr>
          <a:xfrm>
            <a:off x="41884600" y="9601707"/>
            <a:ext cx="6772186" cy="68464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1" i="0" u="sng"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OBJECTIVES: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342900" marR="0" lvl="0" indent="-342900" algn="just"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Develop a robust and accurate voice biometric system that can identify and authenticate users based on their voice patterns</a:t>
            </a:r>
            <a:r>
              <a:rPr kumimoji="0" lang="en-IO"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342900" marR="0" lvl="0" indent="-342900" algn="just"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Enhance user experience by providing a convenient, fast and hands-free authentication method.</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342900" marR="0" lvl="0" indent="-342900" algn="just"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Improve security measures by providing a highly accurate and difficult-to-replicate means of authentication.</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85750" marR="0" lvl="0" indent="-285750" algn="just"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Ensure that the system is scalable and adaptable to the needs of different organizations and systems.</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85750" marR="0" lvl="0" indent="-285750" algn="just"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T</a:t>
            </a:r>
            <a:r>
              <a:rPr kumimoji="0" lang="en-IO"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o </a:t>
            </a: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conduct </a:t>
            </a:r>
            <a:r>
              <a:rPr kumimoji="0" lang="en-IO"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several </a:t>
            </a: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testing and evaluation to ensure the system is reliable, secure and accurate.</a:t>
            </a:r>
          </a:p>
          <a:p>
            <a:pPr marL="0" marR="0" lvl="0" indent="0" algn="just"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0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18805509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E9A41CD-7736-26CE-8957-FBB544CD56A4}"/>
              </a:ext>
            </a:extLst>
          </p:cNvPr>
          <p:cNvPicPr>
            <a:picLocks noChangeAspect="1"/>
          </p:cNvPicPr>
          <p:nvPr/>
        </p:nvPicPr>
        <p:blipFill>
          <a:blip r:embed="rId2"/>
          <a:stretch>
            <a:fillRect/>
          </a:stretch>
        </p:blipFill>
        <p:spPr>
          <a:xfrm>
            <a:off x="-31204286" y="-15111143"/>
            <a:ext cx="5827257" cy="7453043"/>
          </a:xfrm>
          <a:prstGeom prst="rect">
            <a:avLst/>
          </a:prstGeom>
        </p:spPr>
      </p:pic>
      <p:sp>
        <p:nvSpPr>
          <p:cNvPr id="5" name="Rectangle 4">
            <a:extLst>
              <a:ext uri="{FF2B5EF4-FFF2-40B4-BE49-F238E27FC236}">
                <a16:creationId xmlns:a16="http://schemas.microsoft.com/office/drawing/2014/main" id="{503AA666-0879-57FC-E0C5-2ED2B52C2C35}"/>
              </a:ext>
            </a:extLst>
          </p:cNvPr>
          <p:cNvSpPr/>
          <p:nvPr/>
        </p:nvSpPr>
        <p:spPr>
          <a:xfrm>
            <a:off x="38950900" y="-15111143"/>
            <a:ext cx="6976056" cy="6857999"/>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just"/>
            <a:r>
              <a:rPr lang="en-US" sz="3600" b="1"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INTRODUCTION:</a:t>
            </a:r>
            <a:endParaRPr lang="en-US" sz="1800" cap="none" dirty="0">
              <a:solidFill>
                <a:schemeClr val="tx1"/>
              </a:solidFill>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IO" sz="1800" dirty="0">
                <a:solidFill>
                  <a:schemeClr val="tx1"/>
                </a:solidFill>
                <a:latin typeface="Times New Roman" panose="02020603050405020304" pitchFamily="18" charset="0"/>
                <a:cs typeface="Times New Roman" panose="02020603050405020304" pitchFamily="18" charset="0"/>
              </a:rPr>
              <a:t>A</a:t>
            </a:r>
            <a:r>
              <a:rPr lang="en-IO" sz="1800" cap="none" dirty="0">
                <a:solidFill>
                  <a:schemeClr val="tx1"/>
                </a:solidFill>
                <a:latin typeface="Times New Roman" panose="02020603050405020304" pitchFamily="18" charset="0"/>
                <a:cs typeface="Times New Roman" panose="02020603050405020304" pitchFamily="18" charset="0"/>
              </a:rPr>
              <a:t>rtificial intelligence has started to outsmart humans</a:t>
            </a:r>
            <a:r>
              <a:rPr lang="en-IO" sz="1800" dirty="0">
                <a:solidFill>
                  <a:schemeClr val="tx1"/>
                </a:solidFill>
                <a:latin typeface="Times New Roman" panose="02020603050405020304" pitchFamily="18" charset="0"/>
                <a:cs typeface="Times New Roman" panose="02020603050405020304" pitchFamily="18" charset="0"/>
              </a:rPr>
              <a:t>, </a:t>
            </a:r>
            <a:r>
              <a:rPr lang="en-US" sz="1800" cap="none" dirty="0">
                <a:solidFill>
                  <a:schemeClr val="tx1"/>
                </a:solidFill>
                <a:latin typeface="Times New Roman" panose="02020603050405020304" pitchFamily="18" charset="0"/>
                <a:cs typeface="Times New Roman" panose="02020603050405020304" pitchFamily="18" charset="0"/>
              </a:rPr>
              <a:t>and</a:t>
            </a:r>
            <a:r>
              <a:rPr lang="en-IO" sz="1800" cap="none" dirty="0">
                <a:solidFill>
                  <a:schemeClr val="tx1"/>
                </a:solidFill>
                <a:latin typeface="Times New Roman" panose="02020603050405020304" pitchFamily="18" charset="0"/>
                <a:cs typeface="Times New Roman" panose="02020603050405020304" pitchFamily="18" charset="0"/>
              </a:rPr>
              <a:t> so pattern password and pins have become increasingly vulnerable. </a:t>
            </a:r>
          </a:p>
          <a:p>
            <a:pPr algn="just"/>
            <a:endParaRPr lang="en-IO" sz="1800" cap="none" dirty="0">
              <a:solidFill>
                <a:schemeClr val="tx1"/>
              </a:solidFill>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sz="1800" cap="none" dirty="0">
                <a:solidFill>
                  <a:schemeClr val="tx1"/>
                </a:solidFill>
                <a:latin typeface="Times New Roman" panose="02020603050405020304" pitchFamily="18" charset="0"/>
                <a:cs typeface="Times New Roman" panose="02020603050405020304" pitchFamily="18" charset="0"/>
              </a:rPr>
              <a:t>B</a:t>
            </a:r>
            <a:r>
              <a:rPr lang="en-IO" sz="1800" cap="none" dirty="0">
                <a:solidFill>
                  <a:schemeClr val="tx1"/>
                </a:solidFill>
                <a:latin typeface="Times New Roman" panose="02020603050405020304" pitchFamily="18" charset="0"/>
                <a:cs typeface="Times New Roman" panose="02020603050405020304" pitchFamily="18" charset="0"/>
              </a:rPr>
              <a:t>iometric based authentication like </a:t>
            </a:r>
            <a:r>
              <a:rPr lang="en-US" sz="1800" cap="none" dirty="0">
                <a:solidFill>
                  <a:schemeClr val="tx1"/>
                </a:solidFill>
                <a:latin typeface="Times New Roman" panose="02020603050405020304" pitchFamily="18" charset="0"/>
                <a:cs typeface="Times New Roman" panose="02020603050405020304" pitchFamily="18" charset="0"/>
              </a:rPr>
              <a:t>voice recognition has </a:t>
            </a:r>
            <a:r>
              <a:rPr lang="en-IO" sz="1800" cap="none" dirty="0">
                <a:solidFill>
                  <a:schemeClr val="tx1"/>
                </a:solidFill>
                <a:latin typeface="Times New Roman" panose="02020603050405020304" pitchFamily="18" charset="0"/>
                <a:cs typeface="Times New Roman" panose="02020603050405020304" pitchFamily="18" charset="0"/>
              </a:rPr>
              <a:t>thus </a:t>
            </a:r>
            <a:r>
              <a:rPr lang="en-US" sz="1800" cap="none" dirty="0">
                <a:solidFill>
                  <a:schemeClr val="tx1"/>
                </a:solidFill>
                <a:latin typeface="Times New Roman" panose="02020603050405020304" pitchFamily="18" charset="0"/>
                <a:cs typeface="Times New Roman" panose="02020603050405020304" pitchFamily="18" charset="0"/>
              </a:rPr>
              <a:t>become an essential technology </a:t>
            </a:r>
            <a:r>
              <a:rPr lang="en-IO" sz="1800" cap="none" dirty="0">
                <a:solidFill>
                  <a:schemeClr val="tx1"/>
                </a:solidFill>
                <a:latin typeface="Times New Roman" panose="02020603050405020304" pitchFamily="18" charset="0"/>
                <a:cs typeface="Times New Roman" panose="02020603050405020304" pitchFamily="18" charset="0"/>
              </a:rPr>
              <a:t>for </a:t>
            </a:r>
            <a:r>
              <a:rPr lang="en-US" sz="1800" cap="none" dirty="0">
                <a:solidFill>
                  <a:schemeClr val="tx1"/>
                </a:solidFill>
                <a:latin typeface="Times New Roman" panose="02020603050405020304" pitchFamily="18" charset="0"/>
                <a:cs typeface="Times New Roman" panose="02020603050405020304" pitchFamily="18" charset="0"/>
              </a:rPr>
              <a:t>enabling </a:t>
            </a:r>
            <a:r>
              <a:rPr lang="en-US" sz="1800" cap="none" dirty="0" err="1">
                <a:solidFill>
                  <a:schemeClr val="tx1"/>
                </a:solidFill>
                <a:latin typeface="Times New Roman" panose="02020603050405020304" pitchFamily="18" charset="0"/>
                <a:cs typeface="Times New Roman" panose="02020603050405020304" pitchFamily="18" charset="0"/>
              </a:rPr>
              <a:t>secur</a:t>
            </a:r>
            <a:r>
              <a:rPr lang="en-IO" sz="1800" cap="none" dirty="0">
                <a:solidFill>
                  <a:schemeClr val="tx1"/>
                </a:solidFill>
                <a:latin typeface="Times New Roman" panose="02020603050405020304" pitchFamily="18" charset="0"/>
                <a:cs typeface="Times New Roman" panose="02020603050405020304" pitchFamily="18" charset="0"/>
              </a:rPr>
              <a:t>ity and for </a:t>
            </a:r>
            <a:r>
              <a:rPr lang="en-US" sz="1800" cap="none" dirty="0">
                <a:solidFill>
                  <a:schemeClr val="tx1"/>
                </a:solidFill>
                <a:latin typeface="Times New Roman" panose="02020603050405020304" pitchFamily="18" charset="0"/>
                <a:cs typeface="Times New Roman" panose="02020603050405020304" pitchFamily="18" charset="0"/>
              </a:rPr>
              <a:t>protecting sensitive information. </a:t>
            </a:r>
          </a:p>
          <a:p>
            <a:pPr marL="342900" indent="-342900" algn="just">
              <a:buFont typeface="Arial" panose="020B0604020202020204" pitchFamily="34" charset="0"/>
              <a:buChar char="•"/>
            </a:pPr>
            <a:endParaRPr lang="en-US" sz="1800" cap="none" dirty="0">
              <a:solidFill>
                <a:schemeClr val="tx1"/>
              </a:solidFill>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IO" sz="1800" dirty="0">
                <a:solidFill>
                  <a:schemeClr val="tx1"/>
                </a:solidFill>
                <a:latin typeface="Times New Roman" panose="02020603050405020304" pitchFamily="18" charset="0"/>
                <a:cs typeface="Times New Roman" panose="02020603050405020304" pitchFamily="18" charset="0"/>
              </a:rPr>
              <a:t>Features of </a:t>
            </a:r>
            <a:r>
              <a:rPr lang="en-US" sz="1800" cap="none" dirty="0">
                <a:solidFill>
                  <a:schemeClr val="tx1"/>
                </a:solidFill>
                <a:latin typeface="Times New Roman" panose="02020603050405020304" pitchFamily="18" charset="0"/>
                <a:cs typeface="Times New Roman" panose="02020603050405020304" pitchFamily="18" charset="0"/>
              </a:rPr>
              <a:t>portability, stability, and privacy of the voice features, </a:t>
            </a:r>
            <a:r>
              <a:rPr lang="en-IO" sz="1800" cap="none" dirty="0">
                <a:solidFill>
                  <a:schemeClr val="tx1"/>
                </a:solidFill>
                <a:latin typeface="Times New Roman" panose="02020603050405020304" pitchFamily="18" charset="0"/>
                <a:cs typeface="Times New Roman" panose="02020603050405020304" pitchFamily="18" charset="0"/>
              </a:rPr>
              <a:t>are responsible for its vast growth.</a:t>
            </a:r>
          </a:p>
          <a:p>
            <a:pPr algn="just"/>
            <a:endParaRPr lang="en-US" sz="1800" cap="none" dirty="0">
              <a:solidFill>
                <a:schemeClr val="tx1"/>
              </a:solidFill>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IO" sz="1800" dirty="0">
                <a:solidFill>
                  <a:schemeClr val="tx1"/>
                </a:solidFill>
                <a:latin typeface="Times New Roman" panose="02020603050405020304" pitchFamily="18" charset="0"/>
                <a:cs typeface="Times New Roman" panose="02020603050405020304" pitchFamily="18" charset="0"/>
              </a:rPr>
              <a:t>C</a:t>
            </a:r>
            <a:r>
              <a:rPr lang="en-US" sz="1800" cap="none" dirty="0" err="1">
                <a:solidFill>
                  <a:schemeClr val="tx1"/>
                </a:solidFill>
                <a:latin typeface="Times New Roman" panose="02020603050405020304" pitchFamily="18" charset="0"/>
                <a:cs typeface="Times New Roman" panose="02020603050405020304" pitchFamily="18" charset="0"/>
              </a:rPr>
              <a:t>onsidered</a:t>
            </a:r>
            <a:r>
              <a:rPr lang="en-US" sz="1800" cap="none" dirty="0">
                <a:solidFill>
                  <a:schemeClr val="tx1"/>
                </a:solidFill>
                <a:latin typeface="Times New Roman" panose="02020603050405020304" pitchFamily="18" charset="0"/>
                <a:cs typeface="Times New Roman" panose="02020603050405020304" pitchFamily="18" charset="0"/>
              </a:rPr>
              <a:t> accurate and does not require specialized tools</a:t>
            </a:r>
            <a:r>
              <a:rPr lang="en-IO" sz="1800" cap="none" dirty="0">
                <a:solidFill>
                  <a:schemeClr val="tx1"/>
                </a:solidFill>
                <a:latin typeface="Times New Roman" panose="02020603050405020304" pitchFamily="18" charset="0"/>
                <a:cs typeface="Times New Roman" panose="02020603050405020304" pitchFamily="18" charset="0"/>
              </a:rPr>
              <a:t>.</a:t>
            </a:r>
            <a:r>
              <a:rPr lang="en-US" sz="1800" cap="none" dirty="0">
                <a:solidFill>
                  <a:schemeClr val="tx1"/>
                </a:solidFill>
                <a:latin typeface="Times New Roman" panose="02020603050405020304" pitchFamily="18" charset="0"/>
                <a:cs typeface="Times New Roman" panose="02020603050405020304" pitchFamily="18" charset="0"/>
              </a:rPr>
              <a:t> </a:t>
            </a:r>
            <a:endParaRPr lang="en-IO" sz="1800" cap="none" dirty="0">
              <a:solidFill>
                <a:schemeClr val="tx1"/>
              </a:solidFill>
              <a:latin typeface="Times New Roman" panose="02020603050405020304" pitchFamily="18" charset="0"/>
              <a:cs typeface="Times New Roman" panose="02020603050405020304" pitchFamily="18" charset="0"/>
            </a:endParaRPr>
          </a:p>
          <a:p>
            <a:pPr algn="just"/>
            <a:endParaRPr lang="en-US" sz="1800" cap="none" dirty="0">
              <a:solidFill>
                <a:schemeClr val="tx1"/>
              </a:solidFill>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IO" sz="1800" dirty="0">
                <a:solidFill>
                  <a:schemeClr val="tx1"/>
                </a:solidFill>
                <a:latin typeface="Times New Roman" panose="02020603050405020304" pitchFamily="18" charset="0"/>
                <a:cs typeface="Times New Roman" panose="02020603050405020304" pitchFamily="18" charset="0"/>
              </a:rPr>
              <a:t>V</a:t>
            </a:r>
            <a:r>
              <a:rPr lang="en-IO" sz="1800" cap="none" dirty="0">
                <a:solidFill>
                  <a:schemeClr val="tx1"/>
                </a:solidFill>
                <a:latin typeface="Times New Roman" panose="02020603050405020304" pitchFamily="18" charset="0"/>
                <a:cs typeface="Times New Roman" panose="02020603050405020304" pitchFamily="18" charset="0"/>
              </a:rPr>
              <a:t>oice is the simplest and easiest unimodal that supports authentication.</a:t>
            </a:r>
          </a:p>
          <a:p>
            <a:pPr marL="342900" indent="-342900" algn="just">
              <a:buFont typeface="Arial" panose="020B0604020202020204" pitchFamily="34" charset="0"/>
              <a:buChar char="•"/>
            </a:pPr>
            <a:endParaRPr lang="en-US" sz="1800" cap="none" dirty="0">
              <a:solidFill>
                <a:schemeClr val="tx1"/>
              </a:solidFill>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IO" sz="1800" cap="none" dirty="0">
                <a:solidFill>
                  <a:schemeClr val="tx1"/>
                </a:solidFill>
                <a:latin typeface="Times New Roman" panose="02020603050405020304" pitchFamily="18" charset="0"/>
                <a:cs typeface="Times New Roman" panose="02020603050405020304" pitchFamily="18" charset="0"/>
              </a:rPr>
              <a:t>The project aims to identify and verify users based on their unique voice pattern; there by increasing the ease and convenience of ensuring security without compromising the safety</a:t>
            </a:r>
            <a:r>
              <a:rPr lang="en-IO" sz="1800" cap="none" dirty="0">
                <a:latin typeface="Times New Roman" panose="02020603050405020304" pitchFamily="18" charset="0"/>
                <a:cs typeface="Times New Roman" panose="02020603050405020304" pitchFamily="18" charset="0"/>
              </a:rPr>
              <a:t>.</a:t>
            </a:r>
          </a:p>
          <a:p>
            <a:pPr marL="0" indent="0" algn="just">
              <a:buNone/>
            </a:pPr>
            <a:endParaRPr lang="en-US" dirty="0"/>
          </a:p>
          <a:p>
            <a:pPr algn="just"/>
            <a:endParaRPr lang="en-IN" dirty="0"/>
          </a:p>
          <a:p>
            <a:pPr algn="just"/>
            <a:endParaRPr lang="en-IN" dirty="0"/>
          </a:p>
        </p:txBody>
      </p:sp>
      <p:pic>
        <p:nvPicPr>
          <p:cNvPr id="6" name="Picture 5">
            <a:extLst>
              <a:ext uri="{FF2B5EF4-FFF2-40B4-BE49-F238E27FC236}">
                <a16:creationId xmlns:a16="http://schemas.microsoft.com/office/drawing/2014/main" id="{595FDA14-1AA1-66EE-9B82-AF21743FE994}"/>
              </a:ext>
            </a:extLst>
          </p:cNvPr>
          <p:cNvPicPr>
            <a:picLocks noChangeAspect="1"/>
          </p:cNvPicPr>
          <p:nvPr/>
        </p:nvPicPr>
        <p:blipFill>
          <a:blip r:embed="rId3"/>
          <a:stretch>
            <a:fillRect/>
          </a:stretch>
        </p:blipFill>
        <p:spPr>
          <a:xfrm>
            <a:off x="-28879529" y="9640401"/>
            <a:ext cx="6085182" cy="6858000"/>
          </a:xfrm>
          <a:prstGeom prst="rect">
            <a:avLst/>
          </a:prstGeom>
        </p:spPr>
      </p:pic>
      <p:sp>
        <p:nvSpPr>
          <p:cNvPr id="8" name="Rectangle 7">
            <a:extLst>
              <a:ext uri="{FF2B5EF4-FFF2-40B4-BE49-F238E27FC236}">
                <a16:creationId xmlns:a16="http://schemas.microsoft.com/office/drawing/2014/main" id="{3BB716F2-3C68-F3B8-F53C-E1C8A829F469}"/>
              </a:ext>
            </a:extLst>
          </p:cNvPr>
          <p:cNvSpPr/>
          <p:nvPr/>
        </p:nvSpPr>
        <p:spPr>
          <a:xfrm>
            <a:off x="39830956" y="9730402"/>
            <a:ext cx="609600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O" sz="4000" b="1" i="0" u="sng" strike="noStrike" kern="1200" cap="none" spc="0" normalizeH="0" baseline="0" noProof="0">
                <a:ln>
                  <a:noFill/>
                </a:ln>
                <a:solidFill>
                  <a:prstClr val="black"/>
                </a:solidFill>
                <a:effectLst/>
                <a:uLnTx/>
                <a:uFillTx/>
                <a:latin typeface="Times New Roman" panose="02020603050405020304" pitchFamily="18" charset="0"/>
                <a:ea typeface="Tahoma" panose="020B0604030504040204" pitchFamily="34" charset="0"/>
                <a:cs typeface="Times New Roman" panose="02020603050405020304" pitchFamily="18" charset="0"/>
              </a:rPr>
              <a:t>PROBLEM STATEMENT</a:t>
            </a:r>
            <a:endParaRPr kumimoji="0" lang="en-US" sz="4000" b="1" i="0" u="sng" strike="noStrike" kern="1200" cap="none" spc="0" normalizeH="0" baseline="0" noProof="0">
              <a:ln>
                <a:noFill/>
              </a:ln>
              <a:solidFill>
                <a:prstClr val="black"/>
              </a:solidFill>
              <a:effectLst/>
              <a:uLnTx/>
              <a:uFillTx/>
              <a:latin typeface="Times New Roman" panose="02020603050405020304" pitchFamily="18" charset="0"/>
              <a:ea typeface="Tahoma" panose="020B0604030504040204" pitchFamily="34" charset="0"/>
              <a:cs typeface="Times New Roman" panose="02020603050405020304" pitchFamily="18" charset="0"/>
            </a:endParaRPr>
          </a:p>
          <a:p>
            <a:pPr marL="342900" marR="0" lvl="0" indent="-34290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O"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A</a:t>
            </a:r>
            <a:r>
              <a:rPr kumimoji="0" lang="en-US"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uthentication methods </a:t>
            </a:r>
            <a:r>
              <a:rPr kumimoji="0" lang="en-IO"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like pattern passwords are insecure and </a:t>
            </a:r>
            <a:r>
              <a:rPr kumimoji="0" lang="en-US"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can be </a:t>
            </a:r>
            <a:r>
              <a:rPr kumimoji="0" lang="en-IO"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easily </a:t>
            </a:r>
            <a:r>
              <a:rPr kumimoji="0" lang="en-US"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hacked or stolen. </a:t>
            </a:r>
          </a:p>
          <a:p>
            <a:pPr marL="342900" marR="0" lvl="0" indent="-34290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342900" marR="0" lvl="0" indent="-34290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O"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We </a:t>
            </a:r>
            <a:r>
              <a:rPr kumimoji="0" lang="en-US"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aim to provide a more secure and efficient authentication </a:t>
            </a:r>
            <a:r>
              <a:rPr kumimoji="0" lang="en-IO"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system, </a:t>
            </a:r>
            <a:r>
              <a:rPr kumimoji="0" lang="en-US"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that eliminates the need for </a:t>
            </a:r>
            <a:r>
              <a:rPr kumimoji="0" lang="en-IO"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vulnerable </a:t>
            </a:r>
            <a:r>
              <a:rPr kumimoji="0" lang="en-US"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traditional method</a:t>
            </a:r>
            <a:r>
              <a:rPr kumimoji="0" lang="en-IO"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s</a:t>
            </a:r>
            <a:r>
              <a:rPr kumimoji="0" lang="en-US"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a:t>
            </a:r>
          </a:p>
          <a:p>
            <a:pPr marL="342900" marR="0" lvl="0" indent="-34290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342900" marR="0" lvl="0" indent="-34290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O"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A</a:t>
            </a:r>
            <a:r>
              <a:rPr kumimoji="0" lang="en-US"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dvanced machine learning algorithms </a:t>
            </a:r>
            <a:r>
              <a:rPr kumimoji="0" lang="en-IO"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are used </a:t>
            </a:r>
            <a:r>
              <a:rPr kumimoji="0" lang="en-US"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to analyze</a:t>
            </a:r>
            <a:r>
              <a:rPr kumimoji="0" lang="en-IO"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and differentiate different</a:t>
            </a:r>
            <a:r>
              <a:rPr kumimoji="0" lang="en-US"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voice patterns</a:t>
            </a:r>
            <a:r>
              <a:rPr kumimoji="0" lang="en-IO"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342900" marR="0" lvl="0" indent="-34290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O"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Goal: To create a </a:t>
            </a:r>
            <a:r>
              <a:rPr kumimoji="0" lang="en-US"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reliable, secure</a:t>
            </a:r>
            <a:r>
              <a:rPr kumimoji="0" lang="en-IO"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and </a:t>
            </a:r>
            <a:r>
              <a:rPr kumimoji="0" lang="en-US"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efficient</a:t>
            </a:r>
            <a:r>
              <a:rPr kumimoji="0" lang="en-IO"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system</a:t>
            </a:r>
            <a:r>
              <a:rPr kumimoji="0" lang="en-US"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that protect</a:t>
            </a:r>
            <a:r>
              <a:rPr kumimoji="0" lang="en-IO"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s</a:t>
            </a:r>
            <a:r>
              <a:rPr kumimoji="0" lang="en-US"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sensitive information and improve</a:t>
            </a:r>
            <a:r>
              <a:rPr kumimoji="0" lang="en-IO"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s</a:t>
            </a:r>
            <a:r>
              <a:rPr kumimoji="0" lang="en-US"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user experience. </a:t>
            </a:r>
            <a:endParaRPr kumimoji="0" lang="en-IO"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IO"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342900" marR="0" lvl="0" indent="-34290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O"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Aims </a:t>
            </a:r>
            <a:r>
              <a:rPr kumimoji="0" lang="en-US"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to achieve security</a:t>
            </a:r>
            <a:r>
              <a:rPr kumimoji="0" lang="en-IO"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a:t>
            </a:r>
            <a:r>
              <a:rPr kumimoji="0" lang="en-US"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without the need for additional sensors</a:t>
            </a:r>
            <a:r>
              <a:rPr kumimoji="0" lang="en-IO"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used in </a:t>
            </a:r>
            <a:r>
              <a:rPr kumimoji="0" lang="en-US"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other biometric authentication methods.</a:t>
            </a:r>
            <a:endParaRPr kumimoji="0" lang="en-IN"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0" name="Picture 9">
            <a:extLst>
              <a:ext uri="{FF2B5EF4-FFF2-40B4-BE49-F238E27FC236}">
                <a16:creationId xmlns:a16="http://schemas.microsoft.com/office/drawing/2014/main" id="{75859A98-1F3B-8D5A-4A73-5C3B0FF95223}"/>
              </a:ext>
            </a:extLst>
          </p:cNvPr>
          <p:cNvPicPr>
            <a:picLocks noChangeAspect="1"/>
          </p:cNvPicPr>
          <p:nvPr/>
        </p:nvPicPr>
        <p:blipFill>
          <a:blip r:embed="rId4"/>
          <a:stretch>
            <a:fillRect/>
          </a:stretch>
        </p:blipFill>
        <p:spPr>
          <a:xfrm>
            <a:off x="0" y="0"/>
            <a:ext cx="5419814" cy="6846401"/>
          </a:xfrm>
          <a:prstGeom prst="rect">
            <a:avLst/>
          </a:prstGeom>
        </p:spPr>
      </p:pic>
      <p:sp>
        <p:nvSpPr>
          <p:cNvPr id="11" name="Rectangle 10">
            <a:extLst>
              <a:ext uri="{FF2B5EF4-FFF2-40B4-BE49-F238E27FC236}">
                <a16:creationId xmlns:a16="http://schemas.microsoft.com/office/drawing/2014/main" id="{A1683639-7CA9-6927-B7A1-32F57FE5B79E}"/>
              </a:ext>
            </a:extLst>
          </p:cNvPr>
          <p:cNvSpPr/>
          <p:nvPr/>
        </p:nvSpPr>
        <p:spPr>
          <a:xfrm>
            <a:off x="5419814" y="11599"/>
            <a:ext cx="6772186" cy="68464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b="1" u="sng" dirty="0">
                <a:solidFill>
                  <a:schemeClr val="tx1"/>
                </a:solidFill>
                <a:latin typeface="Times New Roman" panose="02020603050405020304" pitchFamily="18" charset="0"/>
                <a:cs typeface="Times New Roman" panose="02020603050405020304" pitchFamily="18" charset="0"/>
              </a:rPr>
              <a:t>OBJECTIVES:</a:t>
            </a:r>
          </a:p>
          <a:p>
            <a:endParaRPr lang="en-US" sz="4000" dirty="0">
              <a:solidFill>
                <a:schemeClr val="tx1"/>
              </a:solidFill>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US" sz="1800" cap="none" dirty="0">
                <a:solidFill>
                  <a:schemeClr val="tx1"/>
                </a:solidFill>
                <a:latin typeface="Times New Roman" panose="02020603050405020304" pitchFamily="18" charset="0"/>
                <a:cs typeface="Times New Roman" panose="02020603050405020304" pitchFamily="18" charset="0"/>
              </a:rPr>
              <a:t>Develop a robust and accurate voice biometric system that can identify and authenticate users based on their voice patterns</a:t>
            </a:r>
            <a:r>
              <a:rPr lang="en-IO" sz="1800" cap="none" dirty="0">
                <a:solidFill>
                  <a:schemeClr val="tx1"/>
                </a:solidFill>
                <a:latin typeface="Times New Roman" panose="02020603050405020304" pitchFamily="18" charset="0"/>
                <a:cs typeface="Times New Roman" panose="02020603050405020304" pitchFamily="18" charset="0"/>
              </a:rPr>
              <a:t>.</a:t>
            </a:r>
          </a:p>
          <a:p>
            <a:pPr algn="just"/>
            <a:endParaRPr lang="en-US" sz="1800" cap="none" dirty="0">
              <a:solidFill>
                <a:schemeClr val="tx1"/>
              </a:solidFill>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US" sz="1800" cap="none" dirty="0">
                <a:solidFill>
                  <a:schemeClr val="tx1"/>
                </a:solidFill>
                <a:latin typeface="Times New Roman" panose="02020603050405020304" pitchFamily="18" charset="0"/>
                <a:cs typeface="Times New Roman" panose="02020603050405020304" pitchFamily="18" charset="0"/>
              </a:rPr>
              <a:t>Enhance user experience by providing a convenient, fast and hands-free authentication method.</a:t>
            </a:r>
          </a:p>
          <a:p>
            <a:pPr algn="just"/>
            <a:endParaRPr lang="en-US" sz="1800" cap="none" dirty="0">
              <a:solidFill>
                <a:schemeClr val="tx1"/>
              </a:solidFill>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US" sz="1800" cap="none" dirty="0">
                <a:solidFill>
                  <a:schemeClr val="tx1"/>
                </a:solidFill>
                <a:latin typeface="Times New Roman" panose="02020603050405020304" pitchFamily="18" charset="0"/>
                <a:cs typeface="Times New Roman" panose="02020603050405020304" pitchFamily="18" charset="0"/>
              </a:rPr>
              <a:t>Improve security measures by providing a highly accurate and difficult-to-replicate means of authentication.</a:t>
            </a:r>
          </a:p>
          <a:p>
            <a:pPr algn="just"/>
            <a:endParaRPr lang="en-US" sz="1800" cap="none" dirty="0">
              <a:solidFill>
                <a:schemeClr val="tx1"/>
              </a:solidFill>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Ø"/>
            </a:pPr>
            <a:r>
              <a:rPr lang="en-US" sz="1800" cap="none" dirty="0">
                <a:solidFill>
                  <a:schemeClr val="tx1"/>
                </a:solidFill>
                <a:latin typeface="Times New Roman" panose="02020603050405020304" pitchFamily="18" charset="0"/>
                <a:cs typeface="Times New Roman" panose="02020603050405020304" pitchFamily="18" charset="0"/>
              </a:rPr>
              <a:t>Ensure that the system is scalable and adaptable to the needs of different organizations and systems.</a:t>
            </a:r>
          </a:p>
          <a:p>
            <a:pPr algn="just"/>
            <a:endParaRPr lang="en-US" sz="1800" cap="none" dirty="0">
              <a:solidFill>
                <a:schemeClr val="tx1"/>
              </a:solidFill>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Ø"/>
            </a:pPr>
            <a:r>
              <a:rPr lang="en-US" sz="1800" cap="none" dirty="0">
                <a:solidFill>
                  <a:schemeClr val="tx1"/>
                </a:solidFill>
                <a:latin typeface="Times New Roman" panose="02020603050405020304" pitchFamily="18" charset="0"/>
                <a:cs typeface="Times New Roman" panose="02020603050405020304" pitchFamily="18" charset="0"/>
              </a:rPr>
              <a:t>T</a:t>
            </a:r>
            <a:r>
              <a:rPr lang="en-IO" sz="1800" cap="none" dirty="0">
                <a:solidFill>
                  <a:schemeClr val="tx1"/>
                </a:solidFill>
                <a:latin typeface="Times New Roman" panose="02020603050405020304" pitchFamily="18" charset="0"/>
                <a:cs typeface="Times New Roman" panose="02020603050405020304" pitchFamily="18" charset="0"/>
              </a:rPr>
              <a:t>o </a:t>
            </a:r>
            <a:r>
              <a:rPr lang="en-US" sz="1800" cap="none" dirty="0">
                <a:solidFill>
                  <a:schemeClr val="tx1"/>
                </a:solidFill>
                <a:latin typeface="Times New Roman" panose="02020603050405020304" pitchFamily="18" charset="0"/>
                <a:cs typeface="Times New Roman" panose="02020603050405020304" pitchFamily="18" charset="0"/>
              </a:rPr>
              <a:t>conduct </a:t>
            </a:r>
            <a:r>
              <a:rPr lang="en-IO" sz="1800" cap="none" dirty="0">
                <a:solidFill>
                  <a:schemeClr val="tx1"/>
                </a:solidFill>
                <a:latin typeface="Times New Roman" panose="02020603050405020304" pitchFamily="18" charset="0"/>
                <a:cs typeface="Times New Roman" panose="02020603050405020304" pitchFamily="18" charset="0"/>
              </a:rPr>
              <a:t>several </a:t>
            </a:r>
            <a:r>
              <a:rPr lang="en-US" sz="1800" cap="none" dirty="0">
                <a:solidFill>
                  <a:schemeClr val="tx1"/>
                </a:solidFill>
                <a:latin typeface="Times New Roman" panose="02020603050405020304" pitchFamily="18" charset="0"/>
                <a:cs typeface="Times New Roman" panose="02020603050405020304" pitchFamily="18" charset="0"/>
              </a:rPr>
              <a:t>testing and evaluation to ensure the system is reliable, secure and accurate.</a:t>
            </a:r>
          </a:p>
          <a:p>
            <a:pPr algn="just">
              <a:buFont typeface="Wingdings" panose="05000000000000000000" pitchFamily="2" charset="2"/>
              <a:buChar char="Ø"/>
            </a:pPr>
            <a:endParaRPr lang="en-IN" dirty="0">
              <a:solidFill>
                <a:schemeClr val="tx1"/>
              </a:solidFill>
            </a:endParaRPr>
          </a:p>
          <a:p>
            <a:pPr algn="just"/>
            <a:endParaRPr lang="en-IN" dirty="0">
              <a:solidFill>
                <a:schemeClr val="tx1"/>
              </a:solidFill>
              <a:latin typeface="Times New Roman" panose="02020603050405020304" pitchFamily="18" charset="0"/>
              <a:cs typeface="Times New Roman" panose="02020603050405020304" pitchFamily="18" charset="0"/>
            </a:endParaRPr>
          </a:p>
          <a:p>
            <a:pPr algn="ctr"/>
            <a:endParaRPr lang="en-US" sz="4000" b="1"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675231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4000" r="-4000"/>
          </a:stretch>
        </a:blip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06E0A3F-8D47-F6AD-B82D-EAB7295A68C6}"/>
              </a:ext>
            </a:extLst>
          </p:cNvPr>
          <p:cNvSpPr txBox="1"/>
          <p:nvPr/>
        </p:nvSpPr>
        <p:spPr>
          <a:xfrm>
            <a:off x="6409766" y="1316039"/>
            <a:ext cx="5289174" cy="1940957"/>
          </a:xfrm>
          <a:prstGeom prst="roundRect">
            <a:avLst/>
          </a:prstGeom>
          <a:solidFill>
            <a:schemeClr val="tx2">
              <a:lumMod val="40000"/>
              <a:lumOff val="60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sng" strike="noStrike" kern="1200" cap="none" spc="0" normalizeH="0" baseline="0" noProof="0" dirty="0">
                <a:ln>
                  <a:noFill/>
                </a:ln>
                <a:solidFill>
                  <a:srgbClr val="09101D"/>
                </a:solidFill>
                <a:effectLst/>
                <a:uLnTx/>
                <a:uFillTx/>
                <a:latin typeface="Times New Roman" panose="02020603050405020304" pitchFamily="18" charset="0"/>
                <a:ea typeface="+mn-ea"/>
                <a:cs typeface="Times New Roman" panose="02020603050405020304" pitchFamily="18" charset="0"/>
              </a:rPr>
              <a:t>DESCRIPTION</a:t>
            </a:r>
            <a:r>
              <a:rPr kumimoji="0" lang="en-US" sz="1800" b="1" i="0" u="none" strike="noStrike" kern="1200" cap="none" spc="0" normalizeH="0" baseline="0" noProof="0" dirty="0">
                <a:ln>
                  <a:noFill/>
                </a:ln>
                <a:solidFill>
                  <a:srgbClr val="09101D"/>
                </a:solidFill>
                <a:effectLst/>
                <a:uLnTx/>
                <a:uFillTx/>
                <a:latin typeface="Times New Roman" panose="02020603050405020304" pitchFamily="18" charset="0"/>
                <a:ea typeface="+mn-ea"/>
                <a:cs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O" sz="1800" b="1" i="0" u="none" strike="noStrike" kern="1200" cap="none" spc="0" normalizeH="0" baseline="0" noProof="0" dirty="0">
                <a:ln>
                  <a:noFill/>
                </a:ln>
                <a:solidFill>
                  <a:srgbClr val="152543"/>
                </a:solidFill>
                <a:effectLst/>
                <a:uLnTx/>
                <a:uFillTx/>
                <a:latin typeface="Times New Roman" panose="02020603050405020304" pitchFamily="18" charset="0"/>
                <a:ea typeface="+mn-ea"/>
                <a:cs typeface="Times New Roman" panose="02020603050405020304" pitchFamily="18" charset="0"/>
              </a:rPr>
              <a:t>T</a:t>
            </a:r>
            <a:r>
              <a:rPr kumimoji="0" lang="en-US" sz="1800" b="1" i="0" u="none" strike="noStrike" kern="1200" cap="none" spc="0" normalizeH="0" baseline="0" noProof="0" dirty="0">
                <a:ln>
                  <a:noFill/>
                </a:ln>
                <a:solidFill>
                  <a:srgbClr val="152543"/>
                </a:solidFill>
                <a:effectLst/>
                <a:uLnTx/>
                <a:uFillTx/>
                <a:latin typeface="Times New Roman" panose="02020603050405020304" pitchFamily="18" charset="0"/>
                <a:ea typeface="+mn-ea"/>
                <a:cs typeface="Times New Roman" panose="02020603050405020304" pitchFamily="18" charset="0"/>
              </a:rPr>
              <a:t>he system uses mel frequency cepstrum coefficient (MFCC) to extract speech features</a:t>
            </a:r>
            <a:r>
              <a:rPr kumimoji="0" lang="en-IO" sz="1800" b="1" i="0" u="none" strike="noStrike" kern="1200" cap="none" spc="0" normalizeH="0" baseline="0" noProof="0" dirty="0">
                <a:ln>
                  <a:noFill/>
                </a:ln>
                <a:solidFill>
                  <a:srgbClr val="152543"/>
                </a:solidFill>
                <a:effectLst/>
                <a:uLnTx/>
                <a:uFillTx/>
                <a:latin typeface="Times New Roman" panose="02020603050405020304" pitchFamily="18" charset="0"/>
                <a:ea typeface="+mn-ea"/>
                <a:cs typeface="Times New Roman" panose="02020603050405020304" pitchFamily="18" charset="0"/>
              </a:rPr>
              <a:t>.</a:t>
            </a:r>
            <a:r>
              <a:rPr kumimoji="0" lang="en-US" sz="1800" b="1" i="0" u="none" strike="noStrike" kern="1200" cap="none" spc="0" normalizeH="0" baseline="0" noProof="0" dirty="0">
                <a:ln>
                  <a:noFill/>
                </a:ln>
                <a:solidFill>
                  <a:srgbClr val="152543"/>
                </a:solidFill>
                <a:effectLst/>
                <a:uLnTx/>
                <a:uFillTx/>
                <a:latin typeface="Times New Roman" panose="02020603050405020304" pitchFamily="18" charset="0"/>
                <a:ea typeface="+mn-ea"/>
                <a:cs typeface="Times New Roman" panose="02020603050405020304" pitchFamily="18" charset="0"/>
              </a:rPr>
              <a:t> Universal </a:t>
            </a:r>
            <a:r>
              <a:rPr kumimoji="0" lang="en-IO" sz="1800" b="1" i="0" u="none" strike="noStrike" kern="1200" cap="none" spc="0" normalizeH="0" baseline="0" noProof="0" dirty="0">
                <a:ln>
                  <a:noFill/>
                </a:ln>
                <a:solidFill>
                  <a:srgbClr val="152543"/>
                </a:solidFill>
                <a:effectLst/>
                <a:uLnTx/>
                <a:uFillTx/>
                <a:latin typeface="Times New Roman" panose="02020603050405020304" pitchFamily="18" charset="0"/>
                <a:ea typeface="+mn-ea"/>
                <a:cs typeface="Times New Roman" panose="02020603050405020304" pitchFamily="18" charset="0"/>
              </a:rPr>
              <a:t>B</a:t>
            </a:r>
            <a:r>
              <a:rPr kumimoji="0" lang="en-US" sz="1800" b="1" i="0" u="none" strike="noStrike" kern="1200" cap="none" spc="0" normalizeH="0" baseline="0" noProof="0" dirty="0">
                <a:ln>
                  <a:noFill/>
                </a:ln>
                <a:solidFill>
                  <a:srgbClr val="152543"/>
                </a:solidFill>
                <a:effectLst/>
                <a:uLnTx/>
                <a:uFillTx/>
                <a:latin typeface="Times New Roman" panose="02020603050405020304" pitchFamily="18" charset="0"/>
                <a:ea typeface="+mn-ea"/>
                <a:cs typeface="Times New Roman" panose="02020603050405020304" pitchFamily="18" charset="0"/>
              </a:rPr>
              <a:t>ack</a:t>
            </a:r>
            <a:r>
              <a:rPr lang="en-IO" b="1" dirty="0">
                <a:solidFill>
                  <a:srgbClr val="152543"/>
                </a:solidFill>
                <a:latin typeface="Times New Roman" panose="02020603050405020304" pitchFamily="18" charset="0"/>
                <a:cs typeface="Times New Roman" panose="02020603050405020304" pitchFamily="18" charset="0"/>
              </a:rPr>
              <a:t>ground</a:t>
            </a:r>
            <a:r>
              <a:rPr kumimoji="0" lang="en-US" sz="1800" b="1" i="0" u="none" strike="noStrike" kern="1200" cap="none" spc="0" normalizeH="0" baseline="0" noProof="0" dirty="0">
                <a:ln>
                  <a:noFill/>
                </a:ln>
                <a:solidFill>
                  <a:srgbClr val="152543"/>
                </a:solidFill>
                <a:effectLst/>
                <a:uLnTx/>
                <a:uFillTx/>
                <a:latin typeface="Times New Roman" panose="02020603050405020304" pitchFamily="18" charset="0"/>
                <a:ea typeface="+mn-ea"/>
                <a:cs typeface="Times New Roman" panose="02020603050405020304" pitchFamily="18" charset="0"/>
              </a:rPr>
              <a:t> </a:t>
            </a:r>
            <a:r>
              <a:rPr lang="en-IO" b="1" dirty="0">
                <a:solidFill>
                  <a:srgbClr val="152543"/>
                </a:solidFill>
                <a:latin typeface="Times New Roman" panose="02020603050405020304" pitchFamily="18" charset="0"/>
                <a:cs typeface="Times New Roman" panose="02020603050405020304" pitchFamily="18" charset="0"/>
              </a:rPr>
              <a:t>M</a:t>
            </a:r>
            <a:r>
              <a:rPr kumimoji="0" lang="en-US" sz="1800" b="1" i="0" u="none" strike="noStrike" kern="1200" cap="none" spc="0" normalizeH="0" baseline="0" noProof="0" dirty="0">
                <a:ln>
                  <a:noFill/>
                </a:ln>
                <a:solidFill>
                  <a:srgbClr val="152543"/>
                </a:solidFill>
                <a:effectLst/>
                <a:uLnTx/>
                <a:uFillTx/>
                <a:latin typeface="Times New Roman" panose="02020603050405020304" pitchFamily="18" charset="0"/>
                <a:ea typeface="+mn-ea"/>
                <a:cs typeface="Times New Roman" panose="02020603050405020304" pitchFamily="18" charset="0"/>
              </a:rPr>
              <a:t>odel (UBM) is used as an alternate model for likelihood ratio testing </a:t>
            </a:r>
            <a:r>
              <a:rPr kumimoji="0" lang="en-IO" sz="1800" b="1" i="0" u="none" strike="noStrike" kern="1200" cap="none" spc="0" normalizeH="0" baseline="0" noProof="0" dirty="0">
                <a:ln>
                  <a:noFill/>
                </a:ln>
                <a:solidFill>
                  <a:srgbClr val="152543"/>
                </a:solidFill>
                <a:effectLst/>
                <a:uLnTx/>
                <a:uFillTx/>
                <a:latin typeface="Times New Roman" panose="02020603050405020304" pitchFamily="18" charset="0"/>
                <a:ea typeface="+mn-ea"/>
                <a:cs typeface="Times New Roman" panose="02020603050405020304" pitchFamily="18" charset="0"/>
              </a:rPr>
              <a:t>for authentication. </a:t>
            </a:r>
          </a:p>
        </p:txBody>
      </p:sp>
      <p:sp>
        <p:nvSpPr>
          <p:cNvPr id="6" name="Title 1">
            <a:extLst>
              <a:ext uri="{FF2B5EF4-FFF2-40B4-BE49-F238E27FC236}">
                <a16:creationId xmlns:a16="http://schemas.microsoft.com/office/drawing/2014/main" id="{85B554C3-F4AD-C33F-223F-E4E24A8489D0}"/>
              </a:ext>
            </a:extLst>
          </p:cNvPr>
          <p:cNvSpPr txBox="1">
            <a:spLocks/>
          </p:cNvSpPr>
          <p:nvPr/>
        </p:nvSpPr>
        <p:spPr>
          <a:xfrm>
            <a:off x="3901220" y="466164"/>
            <a:ext cx="5602940" cy="561358"/>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n-IO" sz="2400" b="1" u="sng" dirty="0">
                <a:solidFill>
                  <a:schemeClr val="bg1"/>
                </a:solidFill>
                <a:latin typeface="Times New Roman" panose="02020603050405020304" pitchFamily="18" charset="0"/>
                <a:cs typeface="Times New Roman" panose="02020603050405020304" pitchFamily="18" charset="0"/>
              </a:rPr>
              <a:t>LITERATURE REVIEW</a:t>
            </a:r>
          </a:p>
        </p:txBody>
      </p:sp>
      <p:sp>
        <p:nvSpPr>
          <p:cNvPr id="2" name="TextBox 1">
            <a:extLst>
              <a:ext uri="{FF2B5EF4-FFF2-40B4-BE49-F238E27FC236}">
                <a16:creationId xmlns:a16="http://schemas.microsoft.com/office/drawing/2014/main" id="{5E2E5A3E-2CE3-8D21-3C70-5FF1BE55ED0E}"/>
              </a:ext>
            </a:extLst>
          </p:cNvPr>
          <p:cNvSpPr txBox="1"/>
          <p:nvPr/>
        </p:nvSpPr>
        <p:spPr>
          <a:xfrm>
            <a:off x="-27974474" y="115709"/>
            <a:ext cx="5303745" cy="2400657"/>
          </a:xfrm>
          <a:prstGeom prst="rect">
            <a:avLst/>
          </a:prstGeom>
          <a:solidFill>
            <a:srgbClr val="160C46"/>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square" rtlCol="0">
            <a:spAutoFit/>
          </a:bodyPr>
          <a:lstStyle/>
          <a:p>
            <a:pPr algn="just">
              <a:defRPr/>
            </a:pPr>
            <a:r>
              <a:rPr lang="en-US" sz="2400" b="1" dirty="0">
                <a:solidFill>
                  <a:schemeClr val="bg1"/>
                </a:solidFill>
              </a:rPr>
              <a:t>"</a:t>
            </a:r>
            <a:r>
              <a:rPr lang="en-US" sz="2400" b="1" dirty="0">
                <a:solidFill>
                  <a:schemeClr val="bg1"/>
                </a:solidFill>
                <a:latin typeface="Times New Roman" panose="02020603050405020304" pitchFamily="18" charset="0"/>
                <a:cs typeface="Times New Roman" panose="02020603050405020304" pitchFamily="18" charset="0"/>
              </a:rPr>
              <a:t>Stand-alone intelligent voice recognition system" by Mohammed R. </a:t>
            </a:r>
            <a:r>
              <a:rPr lang="en-US" sz="2400" b="1" dirty="0" err="1">
                <a:solidFill>
                  <a:schemeClr val="bg1"/>
                </a:solidFill>
                <a:latin typeface="Times New Roman" panose="02020603050405020304" pitchFamily="18" charset="0"/>
                <a:cs typeface="Times New Roman" panose="02020603050405020304" pitchFamily="18" charset="0"/>
              </a:rPr>
              <a:t>Saady</a:t>
            </a:r>
            <a:r>
              <a:rPr lang="en-US" sz="2400" b="1" dirty="0">
                <a:solidFill>
                  <a:schemeClr val="bg1"/>
                </a:solidFill>
                <a:latin typeface="Times New Roman" panose="02020603050405020304" pitchFamily="18" charset="0"/>
                <a:cs typeface="Times New Roman" panose="02020603050405020304" pitchFamily="18" charset="0"/>
              </a:rPr>
              <a:t>, Hatem El-</a:t>
            </a:r>
            <a:r>
              <a:rPr lang="en-US" sz="2400" b="1" dirty="0" err="1">
                <a:solidFill>
                  <a:schemeClr val="bg1"/>
                </a:solidFill>
                <a:latin typeface="Times New Roman" panose="02020603050405020304" pitchFamily="18" charset="0"/>
                <a:cs typeface="Times New Roman" panose="02020603050405020304" pitchFamily="18" charset="0"/>
              </a:rPr>
              <a:t>Borey</a:t>
            </a:r>
            <a:r>
              <a:rPr lang="en-US" sz="2400" b="1" dirty="0">
                <a:solidFill>
                  <a:schemeClr val="bg1"/>
                </a:solidFill>
                <a:latin typeface="Times New Roman" panose="02020603050405020304" pitchFamily="18" charset="0"/>
                <a:cs typeface="Times New Roman" panose="02020603050405020304" pitchFamily="18" charset="0"/>
              </a:rPr>
              <a:t>, El-Sayed A. El-</a:t>
            </a:r>
            <a:r>
              <a:rPr lang="en-US" sz="2400" b="1" dirty="0" err="1">
                <a:solidFill>
                  <a:schemeClr val="bg1"/>
                </a:solidFill>
                <a:latin typeface="Times New Roman" panose="02020603050405020304" pitchFamily="18" charset="0"/>
                <a:cs typeface="Times New Roman" panose="02020603050405020304" pitchFamily="18" charset="0"/>
              </a:rPr>
              <a:t>Dahshan</a:t>
            </a:r>
            <a:r>
              <a:rPr lang="en-US" sz="2400" b="1" dirty="0">
                <a:solidFill>
                  <a:schemeClr val="bg1"/>
                </a:solidFill>
                <a:latin typeface="Times New Roman" panose="02020603050405020304" pitchFamily="18" charset="0"/>
                <a:cs typeface="Times New Roman" panose="02020603050405020304" pitchFamily="18" charset="0"/>
              </a:rPr>
              <a:t>, Ashraf </a:t>
            </a:r>
            <a:r>
              <a:rPr lang="en-US" sz="2400" b="1" dirty="0" err="1">
                <a:solidFill>
                  <a:schemeClr val="bg1"/>
                </a:solidFill>
                <a:latin typeface="Times New Roman" panose="02020603050405020304" pitchFamily="18" charset="0"/>
                <a:cs typeface="Times New Roman" panose="02020603050405020304" pitchFamily="18" charset="0"/>
              </a:rPr>
              <a:t>Shamseldin</a:t>
            </a:r>
            <a:r>
              <a:rPr lang="en-US" sz="2400" b="1" dirty="0">
                <a:solidFill>
                  <a:schemeClr val="bg1"/>
                </a:solidFill>
                <a:latin typeface="Times New Roman" panose="02020603050405020304" pitchFamily="18" charset="0"/>
                <a:cs typeface="Times New Roman" panose="02020603050405020304" pitchFamily="18" charset="0"/>
              </a:rPr>
              <a:t> Yahia</a:t>
            </a:r>
            <a:r>
              <a:rPr lang="en-US" sz="2400" b="1" dirty="0">
                <a:latin typeface="Times New Roman" panose="02020603050405020304" pitchFamily="18" charset="0"/>
                <a:cs typeface="Times New Roman" panose="02020603050405020304" pitchFamily="18" charset="0"/>
              </a:rPr>
              <a:t>.</a:t>
            </a:r>
            <a:endParaRPr lang="en-US" b="1" dirty="0">
              <a:latin typeface="Times New Roman" panose="02020603050405020304" pitchFamily="18" charset="0"/>
              <a:cs typeface="Times New Roman" panose="02020603050405020304" pitchFamily="18" charset="0"/>
            </a:endParaRPr>
          </a:p>
          <a:p>
            <a:pPr algn="just">
              <a:defRPr/>
            </a:pPr>
            <a:endParaRPr kumimoji="0" lang="en-US" sz="1800" b="1" i="0" u="none" strike="noStrike" kern="1200" cap="none" spc="0" normalizeH="0" baseline="0" noProof="0" dirty="0">
              <a:ln>
                <a:noFill/>
              </a:ln>
              <a:solidFill>
                <a:schemeClr val="bg1"/>
              </a:solidFill>
              <a:effectLst/>
              <a:uLnTx/>
              <a:uFillTx/>
              <a:latin typeface="Times New Roman" panose="02020603050405020304" pitchFamily="18" charset="0"/>
              <a:ea typeface="+mn-ea"/>
              <a:cs typeface="Times New Roman" panose="02020603050405020304" pitchFamily="18"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endParaRPr lang="en-US" b="1" dirty="0">
              <a:solidFill>
                <a:schemeClr val="bg1"/>
              </a:solidFill>
              <a:latin typeface="Times New Roman" panose="02020603050405020304" pitchFamily="18" charset="0"/>
              <a:cs typeface="Times New Roman" panose="02020603050405020304" pitchFamily="18"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IO" sz="1800" b="1" i="0" u="none" strike="noStrike" kern="1200" cap="none" spc="0" normalizeH="0" baseline="0" noProof="0" dirty="0">
              <a:ln>
                <a:noFill/>
              </a:ln>
              <a:solidFill>
                <a:schemeClr val="bg1"/>
              </a:solidFill>
              <a:effectLst/>
              <a:uLnTx/>
              <a:uFillTx/>
              <a:latin typeface="Times New Roman" panose="02020603050405020304" pitchFamily="18" charset="0"/>
              <a:ea typeface="+mn-ea"/>
              <a:cs typeface="Times New Roman" panose="02020603050405020304" pitchFamily="18" charset="0"/>
            </a:endParaRPr>
          </a:p>
        </p:txBody>
      </p:sp>
      <p:sp>
        <p:nvSpPr>
          <p:cNvPr id="3" name="TextBox 2">
            <a:extLst>
              <a:ext uri="{FF2B5EF4-FFF2-40B4-BE49-F238E27FC236}">
                <a16:creationId xmlns:a16="http://schemas.microsoft.com/office/drawing/2014/main" id="{7DE05B43-1D58-7A09-4F4F-F40EC331F628}"/>
              </a:ext>
            </a:extLst>
          </p:cNvPr>
          <p:cNvSpPr txBox="1"/>
          <p:nvPr/>
        </p:nvSpPr>
        <p:spPr>
          <a:xfrm>
            <a:off x="28136645" y="-992287"/>
            <a:ext cx="5818095" cy="2308324"/>
          </a:xfrm>
          <a:prstGeom prst="rect">
            <a:avLst/>
          </a:prstGeom>
          <a:solidFill>
            <a:srgbClr val="5BA5DC"/>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IO" sz="1800" b="1" i="0" u="none" strike="noStrike" kern="1200" cap="none" spc="0" normalizeH="0" baseline="0" noProof="0" dirty="0">
                <a:ln>
                  <a:noFill/>
                </a:ln>
                <a:solidFill>
                  <a:schemeClr val="bg1"/>
                </a:solidFill>
                <a:effectLst/>
                <a:uLnTx/>
                <a:uFillTx/>
                <a:latin typeface="Times New Roman" panose="02020603050405020304" pitchFamily="18" charset="0"/>
                <a:ea typeface="+mn-ea"/>
                <a:cs typeface="Times New Roman" panose="02020603050405020304" pitchFamily="18" charset="0"/>
              </a:rPr>
              <a:t>T</a:t>
            </a:r>
            <a:r>
              <a:rPr kumimoji="0" lang="en-US" sz="1800" b="1" i="0" u="none" strike="noStrike" kern="1200" cap="none" spc="0" normalizeH="0" baseline="0" noProof="0" dirty="0">
                <a:ln>
                  <a:noFill/>
                </a:ln>
                <a:solidFill>
                  <a:schemeClr val="bg1"/>
                </a:solidFill>
                <a:effectLst/>
                <a:uLnTx/>
                <a:uFillTx/>
                <a:latin typeface="Times New Roman" panose="02020603050405020304" pitchFamily="18" charset="0"/>
                <a:ea typeface="+mn-ea"/>
                <a:cs typeface="Times New Roman" panose="02020603050405020304" pitchFamily="18" charset="0"/>
              </a:rPr>
              <a:t>he data used in this paper are drawn from the english language speech database for speaker recognition (ELSDSR) database which composes of audio files for training and other files for testing. The performance of the proposed system is evaluated by using the test files. The proposed method showed efficiency results were better than the well-known </a:t>
            </a:r>
            <a:r>
              <a:rPr kumimoji="0" lang="en-IO" sz="1800" b="1" i="0" u="none" strike="noStrike" kern="1200" cap="none" spc="0" normalizeH="0" baseline="0" noProof="0" dirty="0">
                <a:ln>
                  <a:noFill/>
                </a:ln>
                <a:solidFill>
                  <a:schemeClr val="bg1"/>
                </a:solidFill>
                <a:effectLst/>
                <a:uLnTx/>
                <a:uFillTx/>
                <a:latin typeface="Times New Roman" panose="02020603050405020304" pitchFamily="18" charset="0"/>
                <a:ea typeface="+mn-ea"/>
                <a:cs typeface="Times New Roman" panose="02020603050405020304" pitchFamily="18" charset="0"/>
              </a:rPr>
              <a:t>M</a:t>
            </a:r>
            <a:r>
              <a:rPr kumimoji="0" lang="en-US" sz="1800" b="1" i="0" u="none" strike="noStrike" kern="1200" cap="none" spc="0" normalizeH="0" baseline="0" noProof="0" dirty="0">
                <a:ln>
                  <a:noFill/>
                </a:ln>
                <a:solidFill>
                  <a:schemeClr val="bg1"/>
                </a:solidFill>
                <a:effectLst/>
                <a:uLnTx/>
                <a:uFillTx/>
                <a:latin typeface="Times New Roman" panose="02020603050405020304" pitchFamily="18" charset="0"/>
                <a:ea typeface="+mn-ea"/>
                <a:cs typeface="Times New Roman" panose="02020603050405020304" pitchFamily="18" charset="0"/>
              </a:rPr>
              <a:t>el </a:t>
            </a:r>
            <a:r>
              <a:rPr kumimoji="0" lang="en-IO" sz="1800" b="1" i="0" u="none" strike="noStrike" kern="1200" cap="none" spc="0" normalizeH="0" baseline="0" noProof="0" dirty="0">
                <a:ln>
                  <a:noFill/>
                </a:ln>
                <a:solidFill>
                  <a:schemeClr val="bg1"/>
                </a:solidFill>
                <a:effectLst/>
                <a:uLnTx/>
                <a:uFillTx/>
                <a:latin typeface="Times New Roman" panose="02020603050405020304" pitchFamily="18" charset="0"/>
                <a:ea typeface="+mn-ea"/>
                <a:cs typeface="Times New Roman" panose="02020603050405020304" pitchFamily="18" charset="0"/>
              </a:rPr>
              <a:t>F</a:t>
            </a:r>
            <a:r>
              <a:rPr kumimoji="0" lang="en-US" sz="1800" b="1" i="0" u="none" strike="noStrike" kern="1200" cap="none" spc="0" normalizeH="0" baseline="0" noProof="0" dirty="0">
                <a:ln>
                  <a:noFill/>
                </a:ln>
                <a:solidFill>
                  <a:schemeClr val="bg1"/>
                </a:solidFill>
                <a:effectLst/>
                <a:uLnTx/>
                <a:uFillTx/>
                <a:latin typeface="Times New Roman" panose="02020603050405020304" pitchFamily="18" charset="0"/>
                <a:ea typeface="+mn-ea"/>
                <a:cs typeface="Times New Roman" panose="02020603050405020304" pitchFamily="18" charset="0"/>
              </a:rPr>
              <a:t>requency </a:t>
            </a:r>
            <a:r>
              <a:rPr kumimoji="0" lang="en-IO" sz="1800" b="1" i="0" u="none" strike="noStrike" kern="1200" cap="none" spc="0" normalizeH="0" baseline="0" noProof="0" dirty="0">
                <a:ln>
                  <a:noFill/>
                </a:ln>
                <a:solidFill>
                  <a:schemeClr val="bg1"/>
                </a:solidFill>
                <a:effectLst/>
                <a:uLnTx/>
                <a:uFillTx/>
                <a:latin typeface="Times New Roman" panose="02020603050405020304" pitchFamily="18" charset="0"/>
                <a:ea typeface="+mn-ea"/>
                <a:cs typeface="Times New Roman" panose="02020603050405020304" pitchFamily="18" charset="0"/>
              </a:rPr>
              <a:t>C</a:t>
            </a:r>
            <a:r>
              <a:rPr kumimoji="0" lang="en-US" sz="1800" b="1" i="0" u="none" strike="noStrike" kern="1200" cap="none" spc="0" normalizeH="0" baseline="0" noProof="0" dirty="0">
                <a:ln>
                  <a:noFill/>
                </a:ln>
                <a:solidFill>
                  <a:schemeClr val="bg1"/>
                </a:solidFill>
                <a:effectLst/>
                <a:uLnTx/>
                <a:uFillTx/>
                <a:latin typeface="Times New Roman" panose="02020603050405020304" pitchFamily="18" charset="0"/>
                <a:ea typeface="+mn-ea"/>
                <a:cs typeface="Times New Roman" panose="02020603050405020304" pitchFamily="18" charset="0"/>
              </a:rPr>
              <a:t>epstral </a:t>
            </a:r>
            <a:r>
              <a:rPr kumimoji="0" lang="en-IO" sz="1800" b="1" i="0" u="none" strike="noStrike" kern="1200" cap="none" spc="0" normalizeH="0" baseline="0" noProof="0" dirty="0">
                <a:ln>
                  <a:noFill/>
                </a:ln>
                <a:solidFill>
                  <a:schemeClr val="bg1"/>
                </a:solidFill>
                <a:effectLst/>
                <a:uLnTx/>
                <a:uFillTx/>
                <a:latin typeface="Times New Roman" panose="02020603050405020304" pitchFamily="18" charset="0"/>
                <a:ea typeface="+mn-ea"/>
                <a:cs typeface="Times New Roman" panose="02020603050405020304" pitchFamily="18" charset="0"/>
              </a:rPr>
              <a:t>C</a:t>
            </a:r>
            <a:r>
              <a:rPr kumimoji="0" lang="en-US" sz="1800" b="1" i="0" u="none" strike="noStrike" kern="1200" cap="none" spc="0" normalizeH="0" baseline="0" noProof="0" dirty="0">
                <a:ln>
                  <a:noFill/>
                </a:ln>
                <a:solidFill>
                  <a:schemeClr val="bg1"/>
                </a:solidFill>
                <a:effectLst/>
                <a:uLnTx/>
                <a:uFillTx/>
                <a:latin typeface="Times New Roman" panose="02020603050405020304" pitchFamily="18" charset="0"/>
                <a:ea typeface="+mn-ea"/>
                <a:cs typeface="Times New Roman" panose="02020603050405020304" pitchFamily="18" charset="0"/>
              </a:rPr>
              <a:t>oefficient (MFCC) and the </a:t>
            </a:r>
            <a:r>
              <a:rPr kumimoji="0" lang="en-IO" sz="1800" b="1" i="0" u="none" strike="noStrike" kern="1200" cap="none" spc="0" normalizeH="0" baseline="0" noProof="0" dirty="0">
                <a:ln>
                  <a:noFill/>
                </a:ln>
                <a:solidFill>
                  <a:schemeClr val="bg1"/>
                </a:solidFill>
                <a:effectLst/>
                <a:uLnTx/>
                <a:uFillTx/>
                <a:latin typeface="Times New Roman" panose="02020603050405020304" pitchFamily="18" charset="0"/>
                <a:ea typeface="+mn-ea"/>
                <a:cs typeface="Times New Roman" panose="02020603050405020304" pitchFamily="18" charset="0"/>
              </a:rPr>
              <a:t>Z</a:t>
            </a:r>
            <a:r>
              <a:rPr kumimoji="0" lang="en-US" sz="1800" b="1" i="0" u="none" strike="noStrike" kern="1200" cap="none" spc="0" normalizeH="0" baseline="0" noProof="0" dirty="0">
                <a:ln>
                  <a:noFill/>
                </a:ln>
                <a:solidFill>
                  <a:schemeClr val="bg1"/>
                </a:solidFill>
                <a:effectLst/>
                <a:uLnTx/>
                <a:uFillTx/>
                <a:latin typeface="Times New Roman" panose="02020603050405020304" pitchFamily="18" charset="0"/>
                <a:ea typeface="+mn-ea"/>
                <a:cs typeface="Times New Roman" panose="02020603050405020304" pitchFamily="18" charset="0"/>
              </a:rPr>
              <a:t>ak transform.</a:t>
            </a:r>
            <a:endParaRPr kumimoji="0" lang="en-IO" sz="1800" b="1" i="0" u="none" strike="noStrike" kern="1200" cap="none" spc="0" normalizeH="0" baseline="0" noProof="0" dirty="0">
              <a:ln>
                <a:noFill/>
              </a:ln>
              <a:solidFill>
                <a:schemeClr val="bg1"/>
              </a:solidFill>
              <a:effectLst/>
              <a:uLnTx/>
              <a:uFillTx/>
              <a:latin typeface="Times New Roman" panose="02020603050405020304" pitchFamily="18" charset="0"/>
              <a:ea typeface="+mn-ea"/>
              <a:cs typeface="Times New Roman" panose="02020603050405020304" pitchFamily="18" charset="0"/>
            </a:endParaRPr>
          </a:p>
        </p:txBody>
      </p:sp>
      <p:graphicFrame>
        <p:nvGraphicFramePr>
          <p:cNvPr id="11" name="Table 4">
            <a:extLst>
              <a:ext uri="{FF2B5EF4-FFF2-40B4-BE49-F238E27FC236}">
                <a16:creationId xmlns:a16="http://schemas.microsoft.com/office/drawing/2014/main" id="{3B8C3AB9-3367-764B-AC89-76781577330D}"/>
              </a:ext>
            </a:extLst>
          </p:cNvPr>
          <p:cNvGraphicFramePr>
            <a:graphicFrameLocks/>
          </p:cNvGraphicFramePr>
          <p:nvPr>
            <p:extLst>
              <p:ext uri="{D42A27DB-BD31-4B8C-83A1-F6EECF244321}">
                <p14:modId xmlns:p14="http://schemas.microsoft.com/office/powerpoint/2010/main" val="97991296"/>
              </p:ext>
            </p:extLst>
          </p:nvPr>
        </p:nvGraphicFramePr>
        <p:xfrm>
          <a:off x="493060" y="16734345"/>
          <a:ext cx="10515600" cy="1559560"/>
        </p:xfrm>
        <a:graphic>
          <a:graphicData uri="http://schemas.openxmlformats.org/drawingml/2006/table">
            <a:tbl>
              <a:tblPr firstRow="1" bandRow="1">
                <a:tableStyleId>{5C22544A-7EE6-4342-B048-85BDC9FD1C3A}</a:tableStyleId>
              </a:tblPr>
              <a:tblGrid>
                <a:gridCol w="5257800">
                  <a:extLst>
                    <a:ext uri="{9D8B030D-6E8A-4147-A177-3AD203B41FA5}">
                      <a16:colId xmlns:a16="http://schemas.microsoft.com/office/drawing/2014/main" val="1510595036"/>
                    </a:ext>
                  </a:extLst>
                </a:gridCol>
                <a:gridCol w="5257800">
                  <a:extLst>
                    <a:ext uri="{9D8B030D-6E8A-4147-A177-3AD203B41FA5}">
                      <a16:colId xmlns:a16="http://schemas.microsoft.com/office/drawing/2014/main" val="3834019544"/>
                    </a:ext>
                  </a:extLst>
                </a:gridCol>
              </a:tblGrid>
              <a:tr h="370840">
                <a:tc>
                  <a:txBody>
                    <a:bodyPr/>
                    <a:lstStyle/>
                    <a:p>
                      <a:r>
                        <a:rPr lang="en-IO" dirty="0">
                          <a:latin typeface="Times New Roman" panose="02020603050405020304" pitchFamily="18" charset="0"/>
                          <a:cs typeface="Times New Roman" panose="02020603050405020304" pitchFamily="18" charset="0"/>
                        </a:rPr>
                        <a:t>PROS</a:t>
                      </a:r>
                    </a:p>
                  </a:txBody>
                  <a:tcPr>
                    <a:solidFill>
                      <a:srgbClr val="170C46"/>
                    </a:solidFill>
                  </a:tcPr>
                </a:tc>
                <a:tc>
                  <a:txBody>
                    <a:bodyPr/>
                    <a:lstStyle/>
                    <a:p>
                      <a:r>
                        <a:rPr lang="en-IO" dirty="0">
                          <a:latin typeface="Times New Roman" panose="02020603050405020304" pitchFamily="18" charset="0"/>
                          <a:cs typeface="Times New Roman" panose="02020603050405020304" pitchFamily="18" charset="0"/>
                        </a:rPr>
                        <a:t>CONS</a:t>
                      </a:r>
                    </a:p>
                  </a:txBody>
                  <a:tcPr>
                    <a:solidFill>
                      <a:srgbClr val="170C46"/>
                    </a:solidFill>
                  </a:tcPr>
                </a:tc>
                <a:extLst>
                  <a:ext uri="{0D108BD9-81ED-4DB2-BD59-A6C34878D82A}">
                    <a16:rowId xmlns:a16="http://schemas.microsoft.com/office/drawing/2014/main" val="3879034758"/>
                  </a:ext>
                </a:extLst>
              </a:tr>
              <a:tr h="370840">
                <a:tc>
                  <a:txBody>
                    <a:bodyPr/>
                    <a:lstStyle/>
                    <a:p>
                      <a:pPr algn="just"/>
                      <a:r>
                        <a:rPr lang="en-US" dirty="0">
                          <a:latin typeface="Times New Roman" panose="02020603050405020304" pitchFamily="18" charset="0"/>
                          <a:cs typeface="Times New Roman" panose="02020603050405020304" pitchFamily="18" charset="0"/>
                        </a:rPr>
                        <a:t>Processing speed of the voice enhancement method using ANN-noise and more efficient. Feature extraction was done using Wavelet Packet Transform (WPT), which gave an accuracy of 95.7%</a:t>
                      </a:r>
                      <a:endParaRPr lang="en-IO" dirty="0">
                        <a:latin typeface="Times New Roman" panose="02020603050405020304" pitchFamily="18" charset="0"/>
                        <a:cs typeface="Times New Roman" panose="02020603050405020304" pitchFamily="18" charset="0"/>
                      </a:endParaRPr>
                    </a:p>
                  </a:txBody>
                  <a:tcPr>
                    <a:solidFill>
                      <a:srgbClr val="5BA5DC"/>
                    </a:solidFill>
                  </a:tcPr>
                </a:tc>
                <a:tc>
                  <a:txBody>
                    <a:bodyPr/>
                    <a:lstStyle/>
                    <a:p>
                      <a:pPr algn="just"/>
                      <a:r>
                        <a:rPr lang="en-US" dirty="0">
                          <a:latin typeface="Times New Roman" panose="02020603050405020304" pitchFamily="18" charset="0"/>
                          <a:cs typeface="Times New Roman" panose="02020603050405020304" pitchFamily="18" charset="0"/>
                        </a:rPr>
                        <a:t>Increased number of features associated with each speaker, not much efficient if the system is used in the real-time where the noise exist such as the street.</a:t>
                      </a:r>
                      <a:endParaRPr lang="en-IO" dirty="0">
                        <a:latin typeface="Times New Roman" panose="02020603050405020304" pitchFamily="18" charset="0"/>
                        <a:cs typeface="Times New Roman" panose="02020603050405020304" pitchFamily="18" charset="0"/>
                      </a:endParaRPr>
                    </a:p>
                  </a:txBody>
                  <a:tcPr>
                    <a:solidFill>
                      <a:srgbClr val="5BA5DC"/>
                    </a:solidFill>
                  </a:tcPr>
                </a:tc>
                <a:extLst>
                  <a:ext uri="{0D108BD9-81ED-4DB2-BD59-A6C34878D82A}">
                    <a16:rowId xmlns:a16="http://schemas.microsoft.com/office/drawing/2014/main" val="1833907844"/>
                  </a:ext>
                </a:extLst>
              </a:tr>
            </a:tbl>
          </a:graphicData>
        </a:graphic>
      </p:graphicFrame>
      <p:graphicFrame>
        <p:nvGraphicFramePr>
          <p:cNvPr id="14" name="Table 5">
            <a:extLst>
              <a:ext uri="{FF2B5EF4-FFF2-40B4-BE49-F238E27FC236}">
                <a16:creationId xmlns:a16="http://schemas.microsoft.com/office/drawing/2014/main" id="{150CC0AD-9E3C-1B4B-EED2-57965F95A7C9}"/>
              </a:ext>
            </a:extLst>
          </p:cNvPr>
          <p:cNvGraphicFramePr>
            <a:graphicFrameLocks noGrp="1"/>
          </p:cNvGraphicFramePr>
          <p:nvPr>
            <p:extLst>
              <p:ext uri="{D42A27DB-BD31-4B8C-83A1-F6EECF244321}">
                <p14:modId xmlns:p14="http://schemas.microsoft.com/office/powerpoint/2010/main" val="3528483125"/>
              </p:ext>
            </p:extLst>
          </p:nvPr>
        </p:nvGraphicFramePr>
        <p:xfrm>
          <a:off x="0" y="23901330"/>
          <a:ext cx="10659035" cy="1631216"/>
        </p:xfrm>
        <a:graphic>
          <a:graphicData uri="http://schemas.openxmlformats.org/drawingml/2006/table">
            <a:tbl>
              <a:tblPr firstRow="1" bandRow="1">
                <a:tableStyleId>{5C22544A-7EE6-4342-B048-85BDC9FD1C3A}</a:tableStyleId>
              </a:tblPr>
              <a:tblGrid>
                <a:gridCol w="5289177">
                  <a:extLst>
                    <a:ext uri="{9D8B030D-6E8A-4147-A177-3AD203B41FA5}">
                      <a16:colId xmlns:a16="http://schemas.microsoft.com/office/drawing/2014/main" val="1151450133"/>
                    </a:ext>
                  </a:extLst>
                </a:gridCol>
                <a:gridCol w="5369858">
                  <a:extLst>
                    <a:ext uri="{9D8B030D-6E8A-4147-A177-3AD203B41FA5}">
                      <a16:colId xmlns:a16="http://schemas.microsoft.com/office/drawing/2014/main" val="2603064065"/>
                    </a:ext>
                  </a:extLst>
                </a:gridCol>
              </a:tblGrid>
              <a:tr h="470667">
                <a:tc>
                  <a:txBody>
                    <a:bodyPr/>
                    <a:lstStyle/>
                    <a:p>
                      <a:r>
                        <a:rPr lang="en-IO" dirty="0">
                          <a:latin typeface="Times New Roman" panose="02020603050405020304" pitchFamily="18" charset="0"/>
                          <a:cs typeface="Times New Roman" panose="02020603050405020304" pitchFamily="18" charset="0"/>
                        </a:rPr>
                        <a:t>PROS</a:t>
                      </a:r>
                    </a:p>
                  </a:txBody>
                  <a:tcPr>
                    <a:solidFill>
                      <a:srgbClr val="170C46"/>
                    </a:solidFill>
                  </a:tcPr>
                </a:tc>
                <a:tc>
                  <a:txBody>
                    <a:bodyPr/>
                    <a:lstStyle/>
                    <a:p>
                      <a:r>
                        <a:rPr lang="en-IO" dirty="0">
                          <a:latin typeface="Times New Roman" panose="02020603050405020304" pitchFamily="18" charset="0"/>
                          <a:cs typeface="Times New Roman" panose="02020603050405020304" pitchFamily="18" charset="0"/>
                        </a:rPr>
                        <a:t>CONS</a:t>
                      </a:r>
                    </a:p>
                  </a:txBody>
                  <a:tcPr>
                    <a:solidFill>
                      <a:srgbClr val="170C46"/>
                    </a:solidFill>
                  </a:tcPr>
                </a:tc>
                <a:extLst>
                  <a:ext uri="{0D108BD9-81ED-4DB2-BD59-A6C34878D82A}">
                    <a16:rowId xmlns:a16="http://schemas.microsoft.com/office/drawing/2014/main" val="149096177"/>
                  </a:ext>
                </a:extLst>
              </a:tr>
              <a:tr h="1160549">
                <a:tc>
                  <a:txBody>
                    <a:bodyPr/>
                    <a:lstStyle/>
                    <a:p>
                      <a:r>
                        <a:rPr lang="en-US" dirty="0">
                          <a:latin typeface="Times New Roman" panose="02020603050405020304" pitchFamily="18" charset="0"/>
                          <a:cs typeface="Times New Roman" panose="02020603050405020304" pitchFamily="18" charset="0"/>
                        </a:rPr>
                        <a:t> IoT ecosystem related advantage of voice biometric include requiring of small storage, ease of transmission, and non-intrusiveness </a:t>
                      </a:r>
                      <a:r>
                        <a:rPr lang="en-IO" dirty="0">
                          <a:latin typeface="Times New Roman" panose="02020603050405020304" pitchFamily="18" charset="0"/>
                          <a:cs typeface="Times New Roman" panose="02020603050405020304" pitchFamily="18" charset="0"/>
                        </a:rPr>
                        <a:t>is benefitted.</a:t>
                      </a:r>
                    </a:p>
                  </a:txBody>
                  <a:tcPr>
                    <a:solidFill>
                      <a:srgbClr val="5BA5DC"/>
                    </a:solidFill>
                  </a:tcPr>
                </a:tc>
                <a:tc>
                  <a:txBody>
                    <a:bodyPr/>
                    <a:lstStyle/>
                    <a:p>
                      <a:r>
                        <a:rPr lang="en-US" dirty="0">
                          <a:latin typeface="Times New Roman" panose="02020603050405020304" pitchFamily="18" charset="0"/>
                          <a:cs typeface="Times New Roman" panose="02020603050405020304" pitchFamily="18" charset="0"/>
                        </a:rPr>
                        <a:t>Most of the tools and algorithms proposed or promoted for the use in the system are not technically evaluated. </a:t>
                      </a:r>
                      <a:endParaRPr lang="en-IO" dirty="0">
                        <a:latin typeface="Times New Roman" panose="02020603050405020304" pitchFamily="18" charset="0"/>
                        <a:cs typeface="Times New Roman" panose="02020603050405020304" pitchFamily="18" charset="0"/>
                      </a:endParaRPr>
                    </a:p>
                  </a:txBody>
                  <a:tcPr>
                    <a:solidFill>
                      <a:srgbClr val="5BA5DC"/>
                    </a:solidFill>
                  </a:tcPr>
                </a:tc>
                <a:extLst>
                  <a:ext uri="{0D108BD9-81ED-4DB2-BD59-A6C34878D82A}">
                    <a16:rowId xmlns:a16="http://schemas.microsoft.com/office/drawing/2014/main" val="4260195981"/>
                  </a:ext>
                </a:extLst>
              </a:tr>
            </a:tbl>
          </a:graphicData>
        </a:graphic>
      </p:graphicFrame>
      <p:sp>
        <p:nvSpPr>
          <p:cNvPr id="15" name="Content Placeholder 2">
            <a:extLst>
              <a:ext uri="{FF2B5EF4-FFF2-40B4-BE49-F238E27FC236}">
                <a16:creationId xmlns:a16="http://schemas.microsoft.com/office/drawing/2014/main" id="{41454F76-A95F-A1AB-52E7-0937F80D7587}"/>
              </a:ext>
            </a:extLst>
          </p:cNvPr>
          <p:cNvSpPr txBox="1">
            <a:spLocks/>
          </p:cNvSpPr>
          <p:nvPr/>
        </p:nvSpPr>
        <p:spPr>
          <a:xfrm>
            <a:off x="-27974474" y="12503542"/>
            <a:ext cx="5289177" cy="2069175"/>
          </a:xfrm>
          <a:prstGeom prst="rect">
            <a:avLst/>
          </a:prstGeom>
          <a:solidFill>
            <a:srgbClr val="160C46"/>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b="1" dirty="0">
                <a:solidFill>
                  <a:schemeClr val="bg1"/>
                </a:solidFill>
                <a:latin typeface="Times New Roman" panose="02020603050405020304" pitchFamily="18" charset="0"/>
                <a:cs typeface="Times New Roman" panose="02020603050405020304" pitchFamily="18" charset="0"/>
              </a:rPr>
              <a:t>"Voice biometric identity authentication model for </a:t>
            </a:r>
            <a:r>
              <a:rPr lang="en-IO" sz="2400" b="1" dirty="0">
                <a:solidFill>
                  <a:schemeClr val="bg1"/>
                </a:solidFill>
                <a:latin typeface="Times New Roman" panose="02020603050405020304" pitchFamily="18" charset="0"/>
                <a:cs typeface="Times New Roman" panose="02020603050405020304" pitchFamily="18" charset="0"/>
              </a:rPr>
              <a:t>IOT</a:t>
            </a:r>
            <a:r>
              <a:rPr lang="en-US" sz="2400" b="1" dirty="0">
                <a:solidFill>
                  <a:schemeClr val="bg1"/>
                </a:solidFill>
                <a:latin typeface="Times New Roman" panose="02020603050405020304" pitchFamily="18" charset="0"/>
                <a:cs typeface="Times New Roman" panose="02020603050405020304" pitchFamily="18" charset="0"/>
              </a:rPr>
              <a:t> devices" by </a:t>
            </a:r>
            <a:r>
              <a:rPr lang="en-IO" sz="2400" b="1" dirty="0">
                <a:solidFill>
                  <a:schemeClr val="bg1"/>
                </a:solidFill>
                <a:latin typeface="Times New Roman" panose="02020603050405020304" pitchFamily="18" charset="0"/>
                <a:cs typeface="Times New Roman" panose="02020603050405020304" pitchFamily="18" charset="0"/>
              </a:rPr>
              <a:t>S</a:t>
            </a:r>
            <a:r>
              <a:rPr lang="en-US" sz="2400" b="1" dirty="0">
                <a:solidFill>
                  <a:schemeClr val="bg1"/>
                </a:solidFill>
                <a:latin typeface="Times New Roman" panose="02020603050405020304" pitchFamily="18" charset="0"/>
                <a:cs typeface="Times New Roman" panose="02020603050405020304" pitchFamily="18" charset="0"/>
              </a:rPr>
              <a:t>alahaldeen </a:t>
            </a:r>
            <a:r>
              <a:rPr lang="en-IO" sz="2400" b="1" dirty="0">
                <a:solidFill>
                  <a:schemeClr val="bg1"/>
                </a:solidFill>
                <a:latin typeface="Times New Roman" panose="02020603050405020304" pitchFamily="18" charset="0"/>
                <a:cs typeface="Times New Roman" panose="02020603050405020304" pitchFamily="18" charset="0"/>
              </a:rPr>
              <a:t>D</a:t>
            </a:r>
            <a:r>
              <a:rPr lang="en-US" sz="2400" b="1" dirty="0">
                <a:solidFill>
                  <a:schemeClr val="bg1"/>
                </a:solidFill>
                <a:latin typeface="Times New Roman" panose="02020603050405020304" pitchFamily="18" charset="0"/>
                <a:cs typeface="Times New Roman" panose="02020603050405020304" pitchFamily="18" charset="0"/>
              </a:rPr>
              <a:t>uraibi, </a:t>
            </a:r>
            <a:r>
              <a:rPr lang="en-IO" sz="2400" b="1" dirty="0">
                <a:solidFill>
                  <a:schemeClr val="bg1"/>
                </a:solidFill>
                <a:latin typeface="Times New Roman" panose="02020603050405020304" pitchFamily="18" charset="0"/>
                <a:cs typeface="Times New Roman" panose="02020603050405020304" pitchFamily="18" charset="0"/>
              </a:rPr>
              <a:t>F</a:t>
            </a:r>
            <a:r>
              <a:rPr lang="en-US" sz="2400" b="1" dirty="0">
                <a:solidFill>
                  <a:schemeClr val="bg1"/>
                </a:solidFill>
                <a:latin typeface="Times New Roman" panose="02020603050405020304" pitchFamily="18" charset="0"/>
                <a:cs typeface="Times New Roman" panose="02020603050405020304" pitchFamily="18" charset="0"/>
              </a:rPr>
              <a:t>rederick T. Sheldon and </a:t>
            </a:r>
            <a:r>
              <a:rPr lang="en-IO" sz="2400" b="1" dirty="0">
                <a:solidFill>
                  <a:schemeClr val="bg1"/>
                </a:solidFill>
                <a:latin typeface="Times New Roman" panose="02020603050405020304" pitchFamily="18" charset="0"/>
                <a:cs typeface="Times New Roman" panose="02020603050405020304" pitchFamily="18" charset="0"/>
              </a:rPr>
              <a:t>W</a:t>
            </a:r>
            <a:r>
              <a:rPr lang="en-US" sz="2400" b="1" dirty="0">
                <a:solidFill>
                  <a:schemeClr val="bg1"/>
                </a:solidFill>
                <a:latin typeface="Times New Roman" panose="02020603050405020304" pitchFamily="18" charset="0"/>
                <a:cs typeface="Times New Roman" panose="02020603050405020304" pitchFamily="18" charset="0"/>
              </a:rPr>
              <a:t>asim </a:t>
            </a:r>
            <a:r>
              <a:rPr lang="en-IO" sz="2400" b="1" dirty="0">
                <a:solidFill>
                  <a:schemeClr val="bg1"/>
                </a:solidFill>
                <a:latin typeface="Times New Roman" panose="02020603050405020304" pitchFamily="18" charset="0"/>
                <a:cs typeface="Times New Roman" panose="02020603050405020304" pitchFamily="18" charset="0"/>
              </a:rPr>
              <a:t>A</a:t>
            </a:r>
            <a:r>
              <a:rPr lang="en-US" sz="2400" b="1" dirty="0">
                <a:solidFill>
                  <a:schemeClr val="bg1"/>
                </a:solidFill>
                <a:latin typeface="Times New Roman" panose="02020603050405020304" pitchFamily="18" charset="0"/>
                <a:cs typeface="Times New Roman" panose="02020603050405020304" pitchFamily="18" charset="0"/>
              </a:rPr>
              <a:t>lhamdani</a:t>
            </a:r>
            <a:r>
              <a:rPr lang="en-IO" sz="1900" b="1" dirty="0">
                <a:latin typeface="Times New Roman" panose="02020603050405020304" pitchFamily="18" charset="0"/>
                <a:cs typeface="Times New Roman" panose="02020603050405020304" pitchFamily="18" charset="0"/>
              </a:rPr>
              <a:t>.</a:t>
            </a:r>
          </a:p>
          <a:p>
            <a:endParaRPr lang="en-IO" dirty="0"/>
          </a:p>
        </p:txBody>
      </p:sp>
      <p:sp>
        <p:nvSpPr>
          <p:cNvPr id="16" name="TextBox 15">
            <a:extLst>
              <a:ext uri="{FF2B5EF4-FFF2-40B4-BE49-F238E27FC236}">
                <a16:creationId xmlns:a16="http://schemas.microsoft.com/office/drawing/2014/main" id="{25BA24A3-B60F-5AA1-15B7-0C76993CEE2E}"/>
              </a:ext>
            </a:extLst>
          </p:cNvPr>
          <p:cNvSpPr txBox="1"/>
          <p:nvPr/>
        </p:nvSpPr>
        <p:spPr>
          <a:xfrm>
            <a:off x="29398547" y="14453118"/>
            <a:ext cx="4752773" cy="2092881"/>
          </a:xfrm>
          <a:prstGeom prst="rect">
            <a:avLst/>
          </a:prstGeom>
          <a:solidFill>
            <a:srgbClr val="5BA5DC"/>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square" rtlCol="0">
            <a:spAutoFit/>
          </a:bodyPr>
          <a:lstStyle/>
          <a:p>
            <a:r>
              <a:rPr kumimoji="0" lang="en-IO" sz="2000" b="1" i="0" u="none" strike="noStrike" kern="1200" cap="none" spc="0" normalizeH="0" baseline="0" noProof="0" dirty="0">
                <a:ln>
                  <a:noFill/>
                </a:ln>
                <a:solidFill>
                  <a:schemeClr val="bg1"/>
                </a:solidFill>
                <a:effectLst/>
                <a:uLnTx/>
                <a:uFillTx/>
                <a:latin typeface="Times New Roman" panose="02020603050405020304" pitchFamily="18" charset="0"/>
                <a:cs typeface="Times New Roman" panose="02020603050405020304" pitchFamily="18" charset="0"/>
              </a:rPr>
              <a:t>I</a:t>
            </a:r>
            <a:r>
              <a:rPr kumimoji="0" lang="en-US" sz="2000" b="1" i="0" u="none" strike="noStrike" kern="1200" cap="none" spc="0" normalizeH="0" baseline="0" noProof="0" dirty="0">
                <a:ln>
                  <a:noFill/>
                </a:ln>
                <a:solidFill>
                  <a:schemeClr val="bg1"/>
                </a:solidFill>
                <a:effectLst/>
                <a:uLnTx/>
                <a:uFillTx/>
                <a:latin typeface="Times New Roman" panose="02020603050405020304" pitchFamily="18" charset="0"/>
                <a:cs typeface="Times New Roman" panose="02020603050405020304" pitchFamily="18" charset="0"/>
              </a:rPr>
              <a:t>n this paper, a voice recognition authentication system to be used in the </a:t>
            </a:r>
            <a:r>
              <a:rPr kumimoji="0" lang="en-IO" sz="2000" b="1" i="0" u="none" strike="noStrike" kern="1200" cap="none" spc="0" normalizeH="0" baseline="0" noProof="0" dirty="0">
                <a:ln>
                  <a:noFill/>
                </a:ln>
                <a:solidFill>
                  <a:schemeClr val="bg1"/>
                </a:solidFill>
                <a:effectLst/>
                <a:uLnTx/>
                <a:uFillTx/>
                <a:latin typeface="Times New Roman" panose="02020603050405020304" pitchFamily="18" charset="0"/>
                <a:cs typeface="Times New Roman" panose="02020603050405020304" pitchFamily="18" charset="0"/>
              </a:rPr>
              <a:t>IOT</a:t>
            </a:r>
            <a:r>
              <a:rPr kumimoji="0" lang="en-US" sz="2000" b="1" i="0" u="none" strike="noStrike" kern="1200" cap="none" spc="0" normalizeH="0" baseline="0" noProof="0" dirty="0">
                <a:ln>
                  <a:noFill/>
                </a:ln>
                <a:solidFill>
                  <a:schemeClr val="bg1"/>
                </a:solidFill>
                <a:effectLst/>
                <a:uLnTx/>
                <a:uFillTx/>
                <a:latin typeface="Times New Roman" panose="02020603050405020304" pitchFamily="18" charset="0"/>
                <a:cs typeface="Times New Roman" panose="02020603050405020304" pitchFamily="18" charset="0"/>
              </a:rPr>
              <a:t> ecosystem is proposed. T</a:t>
            </a:r>
            <a:r>
              <a:rPr lang="en-US" sz="2000" b="1" dirty="0">
                <a:solidFill>
                  <a:schemeClr val="bg1"/>
                </a:solidFill>
                <a:latin typeface="Times New Roman" panose="02020603050405020304" pitchFamily="18" charset="0"/>
                <a:cs typeface="Times New Roman" panose="02020603050405020304" pitchFamily="18" charset="0"/>
              </a:rPr>
              <a:t>he proposed system uses of MFCC to extract features, and Support Vector Machines (SVMs) for user verification</a:t>
            </a:r>
            <a:endParaRPr kumimoji="0" lang="en-US" sz="2000" b="1" i="0" u="none" strike="noStrike" kern="1200" cap="none" spc="0" normalizeH="0" baseline="0" noProof="0" dirty="0">
              <a:ln>
                <a:noFill/>
              </a:ln>
              <a:solidFill>
                <a:schemeClr val="bg1"/>
              </a:solidFill>
              <a:effectLst/>
              <a:uLnTx/>
              <a:uFillTx/>
              <a:latin typeface="Times New Roman" panose="02020603050405020304" pitchFamily="18" charset="0"/>
              <a:cs typeface="Times New Roman" panose="02020603050405020304" pitchFamily="18" charset="0"/>
            </a:endParaRPr>
          </a:p>
          <a:p>
            <a:endParaRPr kumimoji="0" lang="en-US" sz="1000" b="1" i="0" u="none" strike="noStrike" kern="1200" cap="none" spc="0" normalizeH="0" baseline="0" noProof="0" dirty="0">
              <a:ln>
                <a:noFill/>
              </a:ln>
              <a:solidFill>
                <a:schemeClr val="bg1"/>
              </a:solidFill>
              <a:effectLst/>
              <a:uLnTx/>
              <a:uFillTx/>
              <a:latin typeface="Times New Roman" panose="02020603050405020304" pitchFamily="18" charset="0"/>
              <a:ea typeface="+mn-ea"/>
              <a:cs typeface="Times New Roman" panose="02020603050405020304" pitchFamily="18" charset="0"/>
            </a:endParaRPr>
          </a:p>
        </p:txBody>
      </p:sp>
      <p:sp>
        <p:nvSpPr>
          <p:cNvPr id="12" name="Subtitle 2">
            <a:extLst>
              <a:ext uri="{FF2B5EF4-FFF2-40B4-BE49-F238E27FC236}">
                <a16:creationId xmlns:a16="http://schemas.microsoft.com/office/drawing/2014/main" id="{F08F007E-4DFF-8682-80C8-1BEF4F9B2CC3}"/>
              </a:ext>
            </a:extLst>
          </p:cNvPr>
          <p:cNvSpPr txBox="1">
            <a:spLocks/>
          </p:cNvSpPr>
          <p:nvPr/>
        </p:nvSpPr>
        <p:spPr>
          <a:xfrm>
            <a:off x="493060" y="3740694"/>
            <a:ext cx="5602940" cy="2095500"/>
          </a:xfrm>
          <a:prstGeom prst="roundRect">
            <a:avLst/>
          </a:prstGeom>
          <a:solidFill>
            <a:schemeClr val="tx2">
              <a:lumMod val="40000"/>
              <a:lumOff val="60000"/>
            </a:schemeClr>
          </a:solidFill>
          <a:ln>
            <a:noFill/>
          </a:ln>
          <a:effectLst/>
          <a:scene3d>
            <a:camera prst="orthographicFront">
              <a:rot lat="0" lon="0" rev="0"/>
            </a:camera>
            <a:lightRig rig="glow" dir="t">
              <a:rot lat="0" lon="0" rev="4800000"/>
            </a:lightRig>
          </a:scene3d>
          <a:sp3d prstMaterial="matte">
            <a:bevelT w="127000" h="63500"/>
          </a:sp3d>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u="sng" dirty="0">
                <a:solidFill>
                  <a:srgbClr val="09101D"/>
                </a:solidFill>
                <a:latin typeface="Times New Roman" panose="02020603050405020304" pitchFamily="18" charset="0"/>
                <a:cs typeface="Times New Roman" panose="02020603050405020304" pitchFamily="18" charset="0"/>
              </a:rPr>
              <a:t>PROS</a:t>
            </a:r>
            <a:r>
              <a:rPr lang="en-US" sz="2000" b="1" dirty="0">
                <a:solidFill>
                  <a:srgbClr val="09101D"/>
                </a:solidFill>
                <a:latin typeface="Times New Roman" panose="02020603050405020304" pitchFamily="18" charset="0"/>
                <a:cs typeface="Times New Roman" panose="02020603050405020304" pitchFamily="18" charset="0"/>
              </a:rPr>
              <a:t>:</a:t>
            </a:r>
          </a:p>
          <a:p>
            <a:pPr marL="0" indent="0">
              <a:buNone/>
            </a:pPr>
            <a:r>
              <a:rPr lang="en-IO" sz="2000" b="1" dirty="0">
                <a:solidFill>
                  <a:srgbClr val="152543"/>
                </a:solidFill>
                <a:latin typeface="Times New Roman" panose="02020603050405020304" pitchFamily="18" charset="0"/>
                <a:cs typeface="Times New Roman" panose="02020603050405020304" pitchFamily="18" charset="0"/>
              </a:rPr>
              <a:t>UBM models can be adapted to new speakers, allowing the creation of new speaker models, without retraining the entire system.</a:t>
            </a:r>
          </a:p>
          <a:p>
            <a:pPr marL="0" indent="0">
              <a:buNone/>
            </a:pPr>
            <a:endParaRPr lang="en-IN" sz="2000" b="1" dirty="0">
              <a:solidFill>
                <a:srgbClr val="152543"/>
              </a:solidFill>
              <a:latin typeface="Times New Roman" panose="02020603050405020304" pitchFamily="18" charset="0"/>
              <a:cs typeface="Times New Roman" panose="02020603050405020304" pitchFamily="18" charset="0"/>
            </a:endParaRPr>
          </a:p>
        </p:txBody>
      </p:sp>
      <p:sp>
        <p:nvSpPr>
          <p:cNvPr id="13" name="Subtitle 2">
            <a:extLst>
              <a:ext uri="{FF2B5EF4-FFF2-40B4-BE49-F238E27FC236}">
                <a16:creationId xmlns:a16="http://schemas.microsoft.com/office/drawing/2014/main" id="{E8A20008-6756-FA18-ECE7-FC4DF233BFCA}"/>
              </a:ext>
            </a:extLst>
          </p:cNvPr>
          <p:cNvSpPr txBox="1">
            <a:spLocks/>
          </p:cNvSpPr>
          <p:nvPr/>
        </p:nvSpPr>
        <p:spPr>
          <a:xfrm>
            <a:off x="6409766" y="3740694"/>
            <a:ext cx="5446057" cy="2133601"/>
          </a:xfrm>
          <a:prstGeom prst="roundRect">
            <a:avLst/>
          </a:prstGeom>
          <a:solidFill>
            <a:schemeClr val="tx2">
              <a:lumMod val="40000"/>
              <a:lumOff val="60000"/>
            </a:schemeClr>
          </a:solidFill>
          <a:ln>
            <a:noFill/>
          </a:ln>
          <a:effectLst/>
          <a:scene3d>
            <a:camera prst="orthographicFront">
              <a:rot lat="0" lon="0" rev="0"/>
            </a:camera>
            <a:lightRig rig="glow" dir="t">
              <a:rot lat="0" lon="0" rev="4800000"/>
            </a:lightRig>
          </a:scene3d>
          <a:sp3d prstMaterial="matte">
            <a:bevelT w="127000" h="63500"/>
          </a:sp3d>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b="1" u="sng" dirty="0">
                <a:solidFill>
                  <a:srgbClr val="09101D"/>
                </a:solidFill>
                <a:latin typeface="Times New Roman" panose="02020603050405020304" pitchFamily="18" charset="0"/>
                <a:cs typeface="Times New Roman" panose="02020603050405020304" pitchFamily="18" charset="0"/>
              </a:rPr>
              <a:t>CONS</a:t>
            </a:r>
            <a:r>
              <a:rPr lang="en-US" sz="1800" b="1" dirty="0">
                <a:solidFill>
                  <a:srgbClr val="09101D"/>
                </a:solidFill>
                <a:latin typeface="Times New Roman" panose="02020603050405020304" pitchFamily="18" charset="0"/>
                <a:cs typeface="Times New Roman" panose="02020603050405020304" pitchFamily="18" charset="0"/>
              </a:rPr>
              <a:t>:</a:t>
            </a:r>
          </a:p>
          <a:p>
            <a:pPr marL="0" indent="0">
              <a:buNone/>
            </a:pPr>
            <a:r>
              <a:rPr lang="en-US" sz="1800" b="1" dirty="0">
                <a:solidFill>
                  <a:srgbClr val="152543"/>
                </a:solidFill>
                <a:latin typeface="Times New Roman" panose="02020603050405020304" pitchFamily="18" charset="0"/>
                <a:cs typeface="Times New Roman" panose="02020603050405020304" pitchFamily="18" charset="0"/>
              </a:rPr>
              <a:t>L</a:t>
            </a:r>
            <a:r>
              <a:rPr lang="en-IO" sz="1800" b="1" dirty="0">
                <a:solidFill>
                  <a:srgbClr val="152543"/>
                </a:solidFill>
                <a:latin typeface="Times New Roman" panose="02020603050405020304" pitchFamily="18" charset="0"/>
                <a:cs typeface="Times New Roman" panose="02020603050405020304" pitchFamily="18" charset="0"/>
              </a:rPr>
              <a:t>arge amount of data is required for accurate training.</a:t>
            </a:r>
          </a:p>
          <a:p>
            <a:pPr marL="0" indent="0">
              <a:buNone/>
            </a:pPr>
            <a:r>
              <a:rPr lang="en-US" sz="1800" b="1" dirty="0">
                <a:solidFill>
                  <a:srgbClr val="152543"/>
                </a:solidFill>
                <a:latin typeface="Times New Roman" panose="02020603050405020304" pitchFamily="18" charset="0"/>
                <a:cs typeface="Times New Roman" panose="02020603050405020304" pitchFamily="18" charset="0"/>
              </a:rPr>
              <a:t>G</a:t>
            </a:r>
            <a:r>
              <a:rPr lang="en-IO" sz="1800" b="1" dirty="0">
                <a:solidFill>
                  <a:srgbClr val="152543"/>
                </a:solidFill>
                <a:latin typeface="Times New Roman" panose="02020603050405020304" pitchFamily="18" charset="0"/>
                <a:cs typeface="Times New Roman" panose="02020603050405020304" pitchFamily="18" charset="0"/>
              </a:rPr>
              <a:t>athering and processing of data can become very expensive.</a:t>
            </a:r>
          </a:p>
          <a:p>
            <a:pPr marL="0" indent="0">
              <a:buNone/>
            </a:pPr>
            <a:endParaRPr lang="en-IN" sz="1800" b="1" dirty="0">
              <a:solidFill>
                <a:srgbClr val="152543"/>
              </a:solidFill>
              <a:latin typeface="Times New Roman" panose="02020603050405020304" pitchFamily="18" charset="0"/>
              <a:cs typeface="Times New Roman" panose="02020603050405020304" pitchFamily="18" charset="0"/>
            </a:endParaRPr>
          </a:p>
        </p:txBody>
      </p:sp>
      <p:sp>
        <p:nvSpPr>
          <p:cNvPr id="17" name="TextBox 16">
            <a:extLst>
              <a:ext uri="{FF2B5EF4-FFF2-40B4-BE49-F238E27FC236}">
                <a16:creationId xmlns:a16="http://schemas.microsoft.com/office/drawing/2014/main" id="{26ABC5EC-4839-5AF6-9F17-E0A2A22A203B}"/>
              </a:ext>
            </a:extLst>
          </p:cNvPr>
          <p:cNvSpPr txBox="1"/>
          <p:nvPr/>
        </p:nvSpPr>
        <p:spPr>
          <a:xfrm>
            <a:off x="493060" y="1316037"/>
            <a:ext cx="5602940" cy="1940957"/>
          </a:xfrm>
          <a:prstGeom prst="roundRect">
            <a:avLst/>
          </a:prstGeom>
          <a:solidFill>
            <a:schemeClr val="tx2">
              <a:lumMod val="40000"/>
              <a:lumOff val="60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sng" strike="noStrike" kern="1200" cap="none" spc="0" normalizeH="0" baseline="0" noProof="0" dirty="0">
                <a:ln>
                  <a:noFill/>
                </a:ln>
                <a:solidFill>
                  <a:srgbClr val="09101D"/>
                </a:solidFill>
                <a:effectLst/>
                <a:uLnTx/>
                <a:uFillTx/>
                <a:latin typeface="Times New Roman" panose="02020603050405020304" pitchFamily="18" charset="0"/>
                <a:ea typeface="+mn-ea"/>
                <a:cs typeface="Times New Roman" panose="02020603050405020304" pitchFamily="18" charset="0"/>
              </a:rPr>
              <a:t>PAPER: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09101D"/>
                </a:solidFill>
                <a:latin typeface="Times New Roman" panose="02020603050405020304" pitchFamily="18" charset="0"/>
                <a:cs typeface="Times New Roman" panose="02020603050405020304" pitchFamily="18" charset="0"/>
              </a:rPr>
              <a:t>“</a:t>
            </a:r>
            <a:r>
              <a:rPr lang="en-US" sz="1800" b="1" dirty="0">
                <a:solidFill>
                  <a:srgbClr val="152543"/>
                </a:solidFill>
                <a:latin typeface="Times New Roman" panose="02020603050405020304" pitchFamily="18" charset="0"/>
                <a:cs typeface="Times New Roman" panose="02020603050405020304" pitchFamily="18" charset="0"/>
              </a:rPr>
              <a:t>Text independent biometric authentication system based on voice recognition" by </a:t>
            </a:r>
            <a:r>
              <a:rPr lang="en-IO" sz="1800" b="1" dirty="0">
                <a:solidFill>
                  <a:srgbClr val="152543"/>
                </a:solidFill>
                <a:latin typeface="Times New Roman" panose="02020603050405020304" pitchFamily="18" charset="0"/>
                <a:cs typeface="Times New Roman" panose="02020603050405020304" pitchFamily="18" charset="0"/>
              </a:rPr>
              <a:t>M</a:t>
            </a:r>
            <a:r>
              <a:rPr lang="en-US" sz="1800" b="1" dirty="0" err="1">
                <a:solidFill>
                  <a:srgbClr val="152543"/>
                </a:solidFill>
                <a:latin typeface="Times New Roman" panose="02020603050405020304" pitchFamily="18" charset="0"/>
                <a:cs typeface="Times New Roman" panose="02020603050405020304" pitchFamily="18" charset="0"/>
              </a:rPr>
              <a:t>ohammad</a:t>
            </a:r>
            <a:r>
              <a:rPr lang="en-US" sz="1800" b="1" dirty="0">
                <a:solidFill>
                  <a:srgbClr val="152543"/>
                </a:solidFill>
                <a:latin typeface="Times New Roman" panose="02020603050405020304" pitchFamily="18" charset="0"/>
                <a:cs typeface="Times New Roman" panose="02020603050405020304" pitchFamily="18" charset="0"/>
              </a:rPr>
              <a:t> </a:t>
            </a:r>
            <a:r>
              <a:rPr lang="en-IO" sz="1800" b="1" dirty="0">
                <a:solidFill>
                  <a:srgbClr val="152543"/>
                </a:solidFill>
                <a:latin typeface="Times New Roman" panose="02020603050405020304" pitchFamily="18" charset="0"/>
                <a:cs typeface="Times New Roman" panose="02020603050405020304" pitchFamily="18" charset="0"/>
              </a:rPr>
              <a:t>A</a:t>
            </a:r>
            <a:r>
              <a:rPr lang="en-US" sz="1800" b="1" dirty="0" err="1">
                <a:solidFill>
                  <a:srgbClr val="152543"/>
                </a:solidFill>
                <a:latin typeface="Times New Roman" panose="02020603050405020304" pitchFamily="18" charset="0"/>
                <a:cs typeface="Times New Roman" panose="02020603050405020304" pitchFamily="18" charset="0"/>
              </a:rPr>
              <a:t>khtar</a:t>
            </a:r>
            <a:r>
              <a:rPr lang="en-IO" sz="1800" b="1" dirty="0">
                <a:solidFill>
                  <a:srgbClr val="152543"/>
                </a:solidFill>
                <a:latin typeface="Times New Roman" panose="02020603050405020304" pitchFamily="18" charset="0"/>
                <a:cs typeface="Times New Roman" panose="02020603050405020304" pitchFamily="18" charset="0"/>
              </a:rPr>
              <a:t>.</a:t>
            </a:r>
            <a:endParaRPr lang="en-US" sz="1800" b="1" dirty="0">
              <a:solidFill>
                <a:srgbClr val="152543"/>
              </a:solidFill>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solidFill>
                <a:srgbClr val="152543"/>
              </a:solidFill>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1" dirty="0">
              <a:solidFill>
                <a:srgbClr val="152543"/>
              </a:solidFill>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IO" sz="1800" b="1" dirty="0">
                <a:solidFill>
                  <a:srgbClr val="152543"/>
                </a:solidFill>
                <a:latin typeface="Times New Roman" panose="02020603050405020304" pitchFamily="18" charset="0"/>
                <a:cs typeface="Times New Roman" panose="02020603050405020304" pitchFamily="18" charset="0"/>
              </a:rPr>
              <a:t> </a:t>
            </a:r>
            <a:endParaRPr kumimoji="0" lang="en-IO" sz="1800" b="1" i="0" strike="noStrike" kern="1200" cap="none" spc="0" normalizeH="0" baseline="0" noProof="0" dirty="0">
              <a:ln>
                <a:noFill/>
              </a:ln>
              <a:solidFill>
                <a:srgbClr val="152543"/>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13179327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4000" r="-4000"/>
          </a:stretch>
        </a:blipFill>
        <a:effectLst/>
      </p:bgPr>
    </p:bg>
    <p:spTree>
      <p:nvGrpSpPr>
        <p:cNvPr id="1" name=""/>
        <p:cNvGrpSpPr/>
        <p:nvPr/>
      </p:nvGrpSpPr>
      <p:grpSpPr>
        <a:xfrm>
          <a:off x="0" y="0"/>
          <a:ext cx="0" cy="0"/>
          <a:chOff x="0" y="0"/>
          <a:chExt cx="0" cy="0"/>
        </a:xfrm>
      </p:grpSpPr>
      <p:sp>
        <p:nvSpPr>
          <p:cNvPr id="4" name="Subtitle 2">
            <a:extLst>
              <a:ext uri="{FF2B5EF4-FFF2-40B4-BE49-F238E27FC236}">
                <a16:creationId xmlns:a16="http://schemas.microsoft.com/office/drawing/2014/main" id="{24F811DA-9C82-91C4-1286-8E1C25668E94}"/>
              </a:ext>
            </a:extLst>
          </p:cNvPr>
          <p:cNvSpPr txBox="1">
            <a:spLocks/>
          </p:cNvSpPr>
          <p:nvPr/>
        </p:nvSpPr>
        <p:spPr>
          <a:xfrm>
            <a:off x="-24640240" y="-6888845"/>
            <a:ext cx="5602940" cy="1477328"/>
          </a:xfrm>
          <a:prstGeom prst="rect">
            <a:avLst/>
          </a:prstGeom>
          <a:solidFill>
            <a:srgbClr val="170C46"/>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b="1" dirty="0">
                <a:solidFill>
                  <a:schemeClr val="bg1"/>
                </a:solidFill>
                <a:latin typeface="Times New Roman" panose="02020603050405020304" pitchFamily="18" charset="0"/>
                <a:cs typeface="Times New Roman" panose="02020603050405020304" pitchFamily="18" charset="0"/>
              </a:rPr>
              <a:t>"Text independent biometric authentication system based on voice recognition" by </a:t>
            </a:r>
            <a:r>
              <a:rPr lang="en-IO" sz="2400" b="1" dirty="0">
                <a:solidFill>
                  <a:schemeClr val="bg1"/>
                </a:solidFill>
                <a:latin typeface="Times New Roman" panose="02020603050405020304" pitchFamily="18" charset="0"/>
                <a:cs typeface="Times New Roman" panose="02020603050405020304" pitchFamily="18" charset="0"/>
              </a:rPr>
              <a:t>M</a:t>
            </a:r>
            <a:r>
              <a:rPr lang="en-US" sz="2400" b="1" dirty="0">
                <a:solidFill>
                  <a:schemeClr val="bg1"/>
                </a:solidFill>
                <a:latin typeface="Times New Roman" panose="02020603050405020304" pitchFamily="18" charset="0"/>
                <a:cs typeface="Times New Roman" panose="02020603050405020304" pitchFamily="18" charset="0"/>
              </a:rPr>
              <a:t>ohammad </a:t>
            </a:r>
            <a:r>
              <a:rPr lang="en-IO" sz="2400" b="1" dirty="0">
                <a:solidFill>
                  <a:schemeClr val="bg1"/>
                </a:solidFill>
                <a:latin typeface="Times New Roman" panose="02020603050405020304" pitchFamily="18" charset="0"/>
                <a:cs typeface="Times New Roman" panose="02020603050405020304" pitchFamily="18" charset="0"/>
              </a:rPr>
              <a:t>A</a:t>
            </a:r>
            <a:r>
              <a:rPr lang="en-US" sz="2400" b="1" dirty="0">
                <a:solidFill>
                  <a:schemeClr val="bg1"/>
                </a:solidFill>
                <a:latin typeface="Times New Roman" panose="02020603050405020304" pitchFamily="18" charset="0"/>
                <a:cs typeface="Times New Roman" panose="02020603050405020304" pitchFamily="18" charset="0"/>
              </a:rPr>
              <a:t>khtar</a:t>
            </a:r>
            <a:r>
              <a:rPr lang="en-IO" sz="2400" b="1" dirty="0">
                <a:solidFill>
                  <a:schemeClr val="bg1"/>
                </a:solidFill>
                <a:latin typeface="Times New Roman" panose="02020603050405020304" pitchFamily="18" charset="0"/>
                <a:cs typeface="Times New Roman" panose="02020603050405020304" pitchFamily="18" charset="0"/>
              </a:rPr>
              <a:t>. </a:t>
            </a:r>
          </a:p>
          <a:p>
            <a:endParaRPr lang="en-IO" dirty="0"/>
          </a:p>
        </p:txBody>
      </p:sp>
      <p:sp>
        <p:nvSpPr>
          <p:cNvPr id="5" name="TextBox 4">
            <a:extLst>
              <a:ext uri="{FF2B5EF4-FFF2-40B4-BE49-F238E27FC236}">
                <a16:creationId xmlns:a16="http://schemas.microsoft.com/office/drawing/2014/main" id="{B06E0A3F-8D47-F6AD-B82D-EAB7295A68C6}"/>
              </a:ext>
            </a:extLst>
          </p:cNvPr>
          <p:cNvSpPr txBox="1"/>
          <p:nvPr/>
        </p:nvSpPr>
        <p:spPr>
          <a:xfrm>
            <a:off x="34120522" y="-5411517"/>
            <a:ext cx="5091952" cy="1477328"/>
          </a:xfrm>
          <a:prstGeom prst="rect">
            <a:avLst/>
          </a:prstGeom>
          <a:solidFill>
            <a:srgbClr val="5BA5DC"/>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O" sz="1800" b="1" i="0" u="none" strike="noStrike" kern="1200" cap="none" spc="0" normalizeH="0" baseline="0" noProof="0" dirty="0">
                <a:ln>
                  <a:noFill/>
                </a:ln>
                <a:solidFill>
                  <a:schemeClr val="bg1"/>
                </a:solidFill>
                <a:effectLst/>
                <a:uLnTx/>
                <a:uFillTx/>
                <a:latin typeface="Times New Roman" panose="02020603050405020304" pitchFamily="18" charset="0"/>
                <a:ea typeface="+mn-ea"/>
                <a:cs typeface="Times New Roman" panose="02020603050405020304" pitchFamily="18" charset="0"/>
              </a:rPr>
              <a:t>T</a:t>
            </a:r>
            <a:r>
              <a:rPr kumimoji="0" lang="en-US" sz="1800" b="1" i="0" u="none" strike="noStrike" kern="1200" cap="none" spc="0" normalizeH="0" baseline="0" noProof="0" dirty="0">
                <a:ln>
                  <a:noFill/>
                </a:ln>
                <a:solidFill>
                  <a:schemeClr val="bg1"/>
                </a:solidFill>
                <a:effectLst/>
                <a:uLnTx/>
                <a:uFillTx/>
                <a:latin typeface="Times New Roman" panose="02020603050405020304" pitchFamily="18" charset="0"/>
                <a:ea typeface="+mn-ea"/>
                <a:cs typeface="Times New Roman" panose="02020603050405020304" pitchFamily="18" charset="0"/>
              </a:rPr>
              <a:t>he system uses mel frequency cepstrum coefficient (MFCC) to extract speech features</a:t>
            </a:r>
            <a:r>
              <a:rPr kumimoji="0" lang="en-IO" sz="1800" b="1" i="0" u="none" strike="noStrike" kern="1200" cap="none" spc="0" normalizeH="0" baseline="0" noProof="0" dirty="0">
                <a:ln>
                  <a:noFill/>
                </a:ln>
                <a:solidFill>
                  <a:schemeClr val="bg1"/>
                </a:solidFill>
                <a:effectLst/>
                <a:uLnTx/>
                <a:uFillTx/>
                <a:latin typeface="Times New Roman" panose="02020603050405020304" pitchFamily="18" charset="0"/>
                <a:ea typeface="+mn-ea"/>
                <a:cs typeface="Times New Roman" panose="02020603050405020304" pitchFamily="18" charset="0"/>
              </a:rPr>
              <a:t>.</a:t>
            </a:r>
            <a:r>
              <a:rPr kumimoji="0" lang="en-US" sz="1800" b="1" i="0" u="none" strike="noStrike" kern="1200" cap="none" spc="0" normalizeH="0" baseline="0" noProof="0" dirty="0">
                <a:ln>
                  <a:noFill/>
                </a:ln>
                <a:solidFill>
                  <a:schemeClr val="bg1"/>
                </a:solidFill>
                <a:effectLst/>
                <a:uLnTx/>
                <a:uFillTx/>
                <a:latin typeface="Times New Roman" panose="02020603050405020304" pitchFamily="18" charset="0"/>
                <a:ea typeface="+mn-ea"/>
                <a:cs typeface="Times New Roman" panose="02020603050405020304" pitchFamily="18" charset="0"/>
              </a:rPr>
              <a:t> Universal </a:t>
            </a:r>
            <a:r>
              <a:rPr kumimoji="0" lang="en-IO" sz="1800" b="1" i="0" u="none" strike="noStrike" kern="1200" cap="none" spc="0" normalizeH="0" baseline="0" noProof="0" dirty="0">
                <a:ln>
                  <a:noFill/>
                </a:ln>
                <a:solidFill>
                  <a:schemeClr val="bg1"/>
                </a:solidFill>
                <a:effectLst/>
                <a:uLnTx/>
                <a:uFillTx/>
                <a:latin typeface="Times New Roman" panose="02020603050405020304" pitchFamily="18" charset="0"/>
                <a:ea typeface="+mn-ea"/>
                <a:cs typeface="Times New Roman" panose="02020603050405020304" pitchFamily="18" charset="0"/>
              </a:rPr>
              <a:t>B</a:t>
            </a:r>
            <a:r>
              <a:rPr kumimoji="0" lang="en-US" sz="1800" b="1" i="0" u="none" strike="noStrike" kern="1200" cap="none" spc="0" normalizeH="0" baseline="0" noProof="0" dirty="0">
                <a:ln>
                  <a:noFill/>
                </a:ln>
                <a:solidFill>
                  <a:schemeClr val="bg1"/>
                </a:solidFill>
                <a:effectLst/>
                <a:uLnTx/>
                <a:uFillTx/>
                <a:latin typeface="Times New Roman" panose="02020603050405020304" pitchFamily="18" charset="0"/>
                <a:ea typeface="+mn-ea"/>
                <a:cs typeface="Times New Roman" panose="02020603050405020304" pitchFamily="18" charset="0"/>
              </a:rPr>
              <a:t>ack</a:t>
            </a:r>
            <a:r>
              <a:rPr lang="en-IO" b="1" dirty="0">
                <a:solidFill>
                  <a:schemeClr val="bg1"/>
                </a:solidFill>
                <a:latin typeface="Times New Roman" panose="02020603050405020304" pitchFamily="18" charset="0"/>
                <a:cs typeface="Times New Roman" panose="02020603050405020304" pitchFamily="18" charset="0"/>
              </a:rPr>
              <a:t>ground</a:t>
            </a:r>
            <a:r>
              <a:rPr kumimoji="0" lang="en-US" sz="1800" b="1" i="0" u="none" strike="noStrike" kern="1200" cap="none" spc="0" normalizeH="0" baseline="0" noProof="0" dirty="0">
                <a:ln>
                  <a:noFill/>
                </a:ln>
                <a:solidFill>
                  <a:schemeClr val="bg1"/>
                </a:solidFill>
                <a:effectLst/>
                <a:uLnTx/>
                <a:uFillTx/>
                <a:latin typeface="Times New Roman" panose="02020603050405020304" pitchFamily="18" charset="0"/>
                <a:ea typeface="+mn-ea"/>
                <a:cs typeface="Times New Roman" panose="02020603050405020304" pitchFamily="18" charset="0"/>
              </a:rPr>
              <a:t> </a:t>
            </a:r>
            <a:r>
              <a:rPr lang="en-IO" b="1" dirty="0">
                <a:solidFill>
                  <a:schemeClr val="bg1"/>
                </a:solidFill>
                <a:latin typeface="Times New Roman" panose="02020603050405020304" pitchFamily="18" charset="0"/>
                <a:cs typeface="Times New Roman" panose="02020603050405020304" pitchFamily="18" charset="0"/>
              </a:rPr>
              <a:t>M</a:t>
            </a:r>
            <a:r>
              <a:rPr kumimoji="0" lang="en-US" sz="1800" b="1" i="0" u="none" strike="noStrike" kern="1200" cap="none" spc="0" normalizeH="0" baseline="0" noProof="0" dirty="0">
                <a:ln>
                  <a:noFill/>
                </a:ln>
                <a:solidFill>
                  <a:schemeClr val="bg1"/>
                </a:solidFill>
                <a:effectLst/>
                <a:uLnTx/>
                <a:uFillTx/>
                <a:latin typeface="Times New Roman" panose="02020603050405020304" pitchFamily="18" charset="0"/>
                <a:ea typeface="+mn-ea"/>
                <a:cs typeface="Times New Roman" panose="02020603050405020304" pitchFamily="18" charset="0"/>
              </a:rPr>
              <a:t>odel (UBM) is used as an alternate model for likelihood ratio testing </a:t>
            </a:r>
            <a:r>
              <a:rPr kumimoji="0" lang="en-IO" sz="1800" b="1" i="0" u="none" strike="noStrike" kern="1200" cap="none" spc="0" normalizeH="0" baseline="0" noProof="0" dirty="0">
                <a:ln>
                  <a:noFill/>
                </a:ln>
                <a:solidFill>
                  <a:schemeClr val="bg1"/>
                </a:solidFill>
                <a:effectLst/>
                <a:uLnTx/>
                <a:uFillTx/>
                <a:latin typeface="Times New Roman" panose="02020603050405020304" pitchFamily="18" charset="0"/>
                <a:ea typeface="+mn-ea"/>
                <a:cs typeface="Times New Roman" panose="02020603050405020304" pitchFamily="18" charset="0"/>
              </a:rPr>
              <a:t>for authentication. </a:t>
            </a:r>
          </a:p>
        </p:txBody>
      </p:sp>
      <p:sp>
        <p:nvSpPr>
          <p:cNvPr id="6" name="Title 1">
            <a:extLst>
              <a:ext uri="{FF2B5EF4-FFF2-40B4-BE49-F238E27FC236}">
                <a16:creationId xmlns:a16="http://schemas.microsoft.com/office/drawing/2014/main" id="{85B554C3-F4AD-C33F-223F-E4E24A8489D0}"/>
              </a:ext>
            </a:extLst>
          </p:cNvPr>
          <p:cNvSpPr txBox="1">
            <a:spLocks/>
          </p:cNvSpPr>
          <p:nvPr/>
        </p:nvSpPr>
        <p:spPr>
          <a:xfrm>
            <a:off x="2946403" y="-8705821"/>
            <a:ext cx="5602940" cy="561358"/>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n-IO" sz="2400" b="1" u="sng" dirty="0">
                <a:latin typeface="Times New Roman" panose="02020603050405020304" pitchFamily="18" charset="0"/>
                <a:cs typeface="Times New Roman" panose="02020603050405020304" pitchFamily="18" charset="0"/>
              </a:rPr>
              <a:t>LITERATURE REVIEW</a:t>
            </a:r>
          </a:p>
        </p:txBody>
      </p:sp>
      <p:graphicFrame>
        <p:nvGraphicFramePr>
          <p:cNvPr id="7" name="Table 5">
            <a:extLst>
              <a:ext uri="{FF2B5EF4-FFF2-40B4-BE49-F238E27FC236}">
                <a16:creationId xmlns:a16="http://schemas.microsoft.com/office/drawing/2014/main" id="{4F88B3F7-7ED2-B31D-0452-767BB3C9BA67}"/>
              </a:ext>
            </a:extLst>
          </p:cNvPr>
          <p:cNvGraphicFramePr>
            <a:graphicFrameLocks noGrp="1"/>
          </p:cNvGraphicFramePr>
          <p:nvPr>
            <p:extLst>
              <p:ext uri="{D42A27DB-BD31-4B8C-83A1-F6EECF244321}">
                <p14:modId xmlns:p14="http://schemas.microsoft.com/office/powerpoint/2010/main" val="773776162"/>
              </p:ext>
            </p:extLst>
          </p:nvPr>
        </p:nvGraphicFramePr>
        <p:xfrm>
          <a:off x="905437" y="13920967"/>
          <a:ext cx="11008658" cy="1834590"/>
        </p:xfrm>
        <a:graphic>
          <a:graphicData uri="http://schemas.openxmlformats.org/drawingml/2006/table">
            <a:tbl>
              <a:tblPr firstRow="1" bandRow="1">
                <a:tableStyleId>{5C22544A-7EE6-4342-B048-85BDC9FD1C3A}</a:tableStyleId>
              </a:tblPr>
              <a:tblGrid>
                <a:gridCol w="5522729">
                  <a:extLst>
                    <a:ext uri="{9D8B030D-6E8A-4147-A177-3AD203B41FA5}">
                      <a16:colId xmlns:a16="http://schemas.microsoft.com/office/drawing/2014/main" val="3470404229"/>
                    </a:ext>
                  </a:extLst>
                </a:gridCol>
                <a:gridCol w="5485929">
                  <a:extLst>
                    <a:ext uri="{9D8B030D-6E8A-4147-A177-3AD203B41FA5}">
                      <a16:colId xmlns:a16="http://schemas.microsoft.com/office/drawing/2014/main" val="953974783"/>
                    </a:ext>
                  </a:extLst>
                </a:gridCol>
              </a:tblGrid>
              <a:tr h="370983">
                <a:tc>
                  <a:txBody>
                    <a:bodyPr/>
                    <a:lstStyle/>
                    <a:p>
                      <a:pPr algn="just"/>
                      <a:r>
                        <a:rPr lang="en-IO" dirty="0">
                          <a:latin typeface="Times New Roman" panose="02020603050405020304" pitchFamily="18" charset="0"/>
                          <a:cs typeface="Times New Roman" panose="02020603050405020304" pitchFamily="18" charset="0"/>
                        </a:rPr>
                        <a:t>PROS</a:t>
                      </a:r>
                    </a:p>
                  </a:txBody>
                  <a:tcPr>
                    <a:solidFill>
                      <a:srgbClr val="170C46"/>
                    </a:solidFill>
                  </a:tcPr>
                </a:tc>
                <a:tc>
                  <a:txBody>
                    <a:bodyPr/>
                    <a:lstStyle/>
                    <a:p>
                      <a:pPr algn="just"/>
                      <a:r>
                        <a:rPr lang="en-IO" dirty="0">
                          <a:latin typeface="Times New Roman" panose="02020603050405020304" pitchFamily="18" charset="0"/>
                          <a:cs typeface="Times New Roman" panose="02020603050405020304" pitchFamily="18" charset="0"/>
                        </a:rPr>
                        <a:t>CONS</a:t>
                      </a:r>
                    </a:p>
                  </a:txBody>
                  <a:tcPr>
                    <a:solidFill>
                      <a:srgbClr val="170C46"/>
                    </a:solidFill>
                  </a:tcPr>
                </a:tc>
                <a:extLst>
                  <a:ext uri="{0D108BD9-81ED-4DB2-BD59-A6C34878D82A}">
                    <a16:rowId xmlns:a16="http://schemas.microsoft.com/office/drawing/2014/main" val="2434303572"/>
                  </a:ext>
                </a:extLst>
              </a:tr>
              <a:tr h="1463607">
                <a:tc>
                  <a:txBody>
                    <a:bodyPr/>
                    <a:lstStyle/>
                    <a:p>
                      <a:r>
                        <a:rPr lang="en-IO" dirty="0">
                          <a:latin typeface="Times New Roman" panose="02020603050405020304" pitchFamily="18" charset="0"/>
                          <a:cs typeface="Times New Roman" panose="02020603050405020304" pitchFamily="18" charset="0"/>
                        </a:rPr>
                        <a:t>UBM models can be adapted to new speakers, allowing the creation of new speaker models, without retraining the entire system.</a:t>
                      </a:r>
                    </a:p>
                  </a:txBody>
                  <a:tcPr>
                    <a:solidFill>
                      <a:srgbClr val="5BA5DC"/>
                    </a:solidFill>
                  </a:tcPr>
                </a:tc>
                <a:tc>
                  <a:txBody>
                    <a:bodyPr/>
                    <a:lstStyle/>
                    <a:p>
                      <a:r>
                        <a:rPr lang="en-US" dirty="0">
                          <a:latin typeface="Times New Roman" panose="02020603050405020304" pitchFamily="18" charset="0"/>
                          <a:cs typeface="Times New Roman" panose="02020603050405020304" pitchFamily="18" charset="0"/>
                        </a:rPr>
                        <a:t>L</a:t>
                      </a:r>
                      <a:r>
                        <a:rPr lang="en-IO" dirty="0">
                          <a:latin typeface="Times New Roman" panose="02020603050405020304" pitchFamily="18" charset="0"/>
                          <a:cs typeface="Times New Roman" panose="02020603050405020304" pitchFamily="18" charset="0"/>
                        </a:rPr>
                        <a:t>arge amount of data is required for accurate training.</a:t>
                      </a:r>
                    </a:p>
                    <a:p>
                      <a:r>
                        <a:rPr lang="en-US" dirty="0">
                          <a:latin typeface="Times New Roman" panose="02020603050405020304" pitchFamily="18" charset="0"/>
                          <a:cs typeface="Times New Roman" panose="02020603050405020304" pitchFamily="18" charset="0"/>
                        </a:rPr>
                        <a:t>G</a:t>
                      </a:r>
                      <a:r>
                        <a:rPr lang="en-IO" dirty="0">
                          <a:latin typeface="Times New Roman" panose="02020603050405020304" pitchFamily="18" charset="0"/>
                          <a:cs typeface="Times New Roman" panose="02020603050405020304" pitchFamily="18" charset="0"/>
                        </a:rPr>
                        <a:t>athering and processing of data can become very expensive</a:t>
                      </a:r>
                      <a:r>
                        <a:rPr lang="en-IO" dirty="0"/>
                        <a:t>.</a:t>
                      </a:r>
                    </a:p>
                  </a:txBody>
                  <a:tcPr>
                    <a:solidFill>
                      <a:srgbClr val="5BA5DC"/>
                    </a:solidFill>
                  </a:tcPr>
                </a:tc>
                <a:extLst>
                  <a:ext uri="{0D108BD9-81ED-4DB2-BD59-A6C34878D82A}">
                    <a16:rowId xmlns:a16="http://schemas.microsoft.com/office/drawing/2014/main" val="3555018566"/>
                  </a:ext>
                </a:extLst>
              </a:tr>
            </a:tbl>
          </a:graphicData>
        </a:graphic>
      </p:graphicFrame>
      <p:graphicFrame>
        <p:nvGraphicFramePr>
          <p:cNvPr id="14" name="Table 5">
            <a:extLst>
              <a:ext uri="{FF2B5EF4-FFF2-40B4-BE49-F238E27FC236}">
                <a16:creationId xmlns:a16="http://schemas.microsoft.com/office/drawing/2014/main" id="{150CC0AD-9E3C-1B4B-EED2-57965F95A7C9}"/>
              </a:ext>
            </a:extLst>
          </p:cNvPr>
          <p:cNvGraphicFramePr>
            <a:graphicFrameLocks noGrp="1"/>
          </p:cNvGraphicFramePr>
          <p:nvPr>
            <p:extLst>
              <p:ext uri="{D42A27DB-BD31-4B8C-83A1-F6EECF244321}">
                <p14:modId xmlns:p14="http://schemas.microsoft.com/office/powerpoint/2010/main" val="186821256"/>
              </p:ext>
            </p:extLst>
          </p:nvPr>
        </p:nvGraphicFramePr>
        <p:xfrm>
          <a:off x="766482" y="19930834"/>
          <a:ext cx="10659035" cy="1631216"/>
        </p:xfrm>
        <a:graphic>
          <a:graphicData uri="http://schemas.openxmlformats.org/drawingml/2006/table">
            <a:tbl>
              <a:tblPr firstRow="1" bandRow="1">
                <a:tableStyleId>{5C22544A-7EE6-4342-B048-85BDC9FD1C3A}</a:tableStyleId>
              </a:tblPr>
              <a:tblGrid>
                <a:gridCol w="5289177">
                  <a:extLst>
                    <a:ext uri="{9D8B030D-6E8A-4147-A177-3AD203B41FA5}">
                      <a16:colId xmlns:a16="http://schemas.microsoft.com/office/drawing/2014/main" val="1151450133"/>
                    </a:ext>
                  </a:extLst>
                </a:gridCol>
                <a:gridCol w="5369858">
                  <a:extLst>
                    <a:ext uri="{9D8B030D-6E8A-4147-A177-3AD203B41FA5}">
                      <a16:colId xmlns:a16="http://schemas.microsoft.com/office/drawing/2014/main" val="2603064065"/>
                    </a:ext>
                  </a:extLst>
                </a:gridCol>
              </a:tblGrid>
              <a:tr h="470667">
                <a:tc>
                  <a:txBody>
                    <a:bodyPr/>
                    <a:lstStyle/>
                    <a:p>
                      <a:r>
                        <a:rPr lang="en-IO" dirty="0">
                          <a:latin typeface="Times New Roman" panose="02020603050405020304" pitchFamily="18" charset="0"/>
                          <a:cs typeface="Times New Roman" panose="02020603050405020304" pitchFamily="18" charset="0"/>
                        </a:rPr>
                        <a:t>PROS</a:t>
                      </a:r>
                    </a:p>
                  </a:txBody>
                  <a:tcPr>
                    <a:solidFill>
                      <a:srgbClr val="170C46"/>
                    </a:solidFill>
                  </a:tcPr>
                </a:tc>
                <a:tc>
                  <a:txBody>
                    <a:bodyPr/>
                    <a:lstStyle/>
                    <a:p>
                      <a:r>
                        <a:rPr lang="en-IO" dirty="0">
                          <a:latin typeface="Times New Roman" panose="02020603050405020304" pitchFamily="18" charset="0"/>
                          <a:cs typeface="Times New Roman" panose="02020603050405020304" pitchFamily="18" charset="0"/>
                        </a:rPr>
                        <a:t>CONS</a:t>
                      </a:r>
                    </a:p>
                  </a:txBody>
                  <a:tcPr>
                    <a:solidFill>
                      <a:srgbClr val="170C46"/>
                    </a:solidFill>
                  </a:tcPr>
                </a:tc>
                <a:extLst>
                  <a:ext uri="{0D108BD9-81ED-4DB2-BD59-A6C34878D82A}">
                    <a16:rowId xmlns:a16="http://schemas.microsoft.com/office/drawing/2014/main" val="149096177"/>
                  </a:ext>
                </a:extLst>
              </a:tr>
              <a:tr h="1160549">
                <a:tc>
                  <a:txBody>
                    <a:bodyPr/>
                    <a:lstStyle/>
                    <a:p>
                      <a:r>
                        <a:rPr lang="en-US" dirty="0">
                          <a:latin typeface="Times New Roman" panose="02020603050405020304" pitchFamily="18" charset="0"/>
                          <a:cs typeface="Times New Roman" panose="02020603050405020304" pitchFamily="18" charset="0"/>
                        </a:rPr>
                        <a:t> IoT ecosystem related advantage of voice biometric include requiring of small storage, ease of transmission, and non-intrusiveness </a:t>
                      </a:r>
                      <a:r>
                        <a:rPr lang="en-IO" dirty="0">
                          <a:latin typeface="Times New Roman" panose="02020603050405020304" pitchFamily="18" charset="0"/>
                          <a:cs typeface="Times New Roman" panose="02020603050405020304" pitchFamily="18" charset="0"/>
                        </a:rPr>
                        <a:t>is benefitted.</a:t>
                      </a:r>
                    </a:p>
                  </a:txBody>
                  <a:tcPr>
                    <a:solidFill>
                      <a:srgbClr val="5BA5DC"/>
                    </a:solidFill>
                  </a:tcPr>
                </a:tc>
                <a:tc>
                  <a:txBody>
                    <a:bodyPr/>
                    <a:lstStyle/>
                    <a:p>
                      <a:r>
                        <a:rPr lang="en-US" dirty="0">
                          <a:latin typeface="Times New Roman" panose="02020603050405020304" pitchFamily="18" charset="0"/>
                          <a:cs typeface="Times New Roman" panose="02020603050405020304" pitchFamily="18" charset="0"/>
                        </a:rPr>
                        <a:t>Most of the tools and algorithms proposed or promoted for the use in the system are not technically evaluated. </a:t>
                      </a:r>
                      <a:endParaRPr lang="en-IO" dirty="0">
                        <a:latin typeface="Times New Roman" panose="02020603050405020304" pitchFamily="18" charset="0"/>
                        <a:cs typeface="Times New Roman" panose="02020603050405020304" pitchFamily="18" charset="0"/>
                      </a:endParaRPr>
                    </a:p>
                  </a:txBody>
                  <a:tcPr>
                    <a:solidFill>
                      <a:srgbClr val="5BA5DC"/>
                    </a:solidFill>
                  </a:tcPr>
                </a:tc>
                <a:extLst>
                  <a:ext uri="{0D108BD9-81ED-4DB2-BD59-A6C34878D82A}">
                    <a16:rowId xmlns:a16="http://schemas.microsoft.com/office/drawing/2014/main" val="4260195981"/>
                  </a:ext>
                </a:extLst>
              </a:tr>
            </a:tbl>
          </a:graphicData>
        </a:graphic>
      </p:graphicFrame>
      <p:sp>
        <p:nvSpPr>
          <p:cNvPr id="15" name="Content Placeholder 2">
            <a:extLst>
              <a:ext uri="{FF2B5EF4-FFF2-40B4-BE49-F238E27FC236}">
                <a16:creationId xmlns:a16="http://schemas.microsoft.com/office/drawing/2014/main" id="{41454F76-A95F-A1AB-52E7-0937F80D7587}"/>
              </a:ext>
            </a:extLst>
          </p:cNvPr>
          <p:cNvSpPr txBox="1">
            <a:spLocks/>
          </p:cNvSpPr>
          <p:nvPr/>
        </p:nvSpPr>
        <p:spPr>
          <a:xfrm>
            <a:off x="-23561416" y="10050560"/>
            <a:ext cx="5289177" cy="2069175"/>
          </a:xfrm>
          <a:prstGeom prst="rect">
            <a:avLst/>
          </a:prstGeom>
          <a:solidFill>
            <a:srgbClr val="160C46"/>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b="1" dirty="0">
                <a:solidFill>
                  <a:schemeClr val="bg1"/>
                </a:solidFill>
                <a:latin typeface="Times New Roman" panose="02020603050405020304" pitchFamily="18" charset="0"/>
                <a:cs typeface="Times New Roman" panose="02020603050405020304" pitchFamily="18" charset="0"/>
              </a:rPr>
              <a:t>"Voice biometric identity authentication model for </a:t>
            </a:r>
            <a:r>
              <a:rPr lang="en-IO" sz="2400" b="1" dirty="0">
                <a:solidFill>
                  <a:schemeClr val="bg1"/>
                </a:solidFill>
                <a:latin typeface="Times New Roman" panose="02020603050405020304" pitchFamily="18" charset="0"/>
                <a:cs typeface="Times New Roman" panose="02020603050405020304" pitchFamily="18" charset="0"/>
              </a:rPr>
              <a:t>IOT</a:t>
            </a:r>
            <a:r>
              <a:rPr lang="en-US" sz="2400" b="1" dirty="0">
                <a:solidFill>
                  <a:schemeClr val="bg1"/>
                </a:solidFill>
                <a:latin typeface="Times New Roman" panose="02020603050405020304" pitchFamily="18" charset="0"/>
                <a:cs typeface="Times New Roman" panose="02020603050405020304" pitchFamily="18" charset="0"/>
              </a:rPr>
              <a:t> devices" by </a:t>
            </a:r>
            <a:r>
              <a:rPr lang="en-IO" sz="2400" b="1" dirty="0">
                <a:solidFill>
                  <a:schemeClr val="bg1"/>
                </a:solidFill>
                <a:latin typeface="Times New Roman" panose="02020603050405020304" pitchFamily="18" charset="0"/>
                <a:cs typeface="Times New Roman" panose="02020603050405020304" pitchFamily="18" charset="0"/>
              </a:rPr>
              <a:t>S</a:t>
            </a:r>
            <a:r>
              <a:rPr lang="en-US" sz="2400" b="1" dirty="0">
                <a:solidFill>
                  <a:schemeClr val="bg1"/>
                </a:solidFill>
                <a:latin typeface="Times New Roman" panose="02020603050405020304" pitchFamily="18" charset="0"/>
                <a:cs typeface="Times New Roman" panose="02020603050405020304" pitchFamily="18" charset="0"/>
              </a:rPr>
              <a:t>alahaldeen </a:t>
            </a:r>
            <a:r>
              <a:rPr lang="en-IO" sz="2400" b="1" dirty="0">
                <a:solidFill>
                  <a:schemeClr val="bg1"/>
                </a:solidFill>
                <a:latin typeface="Times New Roman" panose="02020603050405020304" pitchFamily="18" charset="0"/>
                <a:cs typeface="Times New Roman" panose="02020603050405020304" pitchFamily="18" charset="0"/>
              </a:rPr>
              <a:t>D</a:t>
            </a:r>
            <a:r>
              <a:rPr lang="en-US" sz="2400" b="1" dirty="0">
                <a:solidFill>
                  <a:schemeClr val="bg1"/>
                </a:solidFill>
                <a:latin typeface="Times New Roman" panose="02020603050405020304" pitchFamily="18" charset="0"/>
                <a:cs typeface="Times New Roman" panose="02020603050405020304" pitchFamily="18" charset="0"/>
              </a:rPr>
              <a:t>uraibi, </a:t>
            </a:r>
            <a:r>
              <a:rPr lang="en-IO" sz="2400" b="1" dirty="0">
                <a:solidFill>
                  <a:schemeClr val="bg1"/>
                </a:solidFill>
                <a:latin typeface="Times New Roman" panose="02020603050405020304" pitchFamily="18" charset="0"/>
                <a:cs typeface="Times New Roman" panose="02020603050405020304" pitchFamily="18" charset="0"/>
              </a:rPr>
              <a:t>F</a:t>
            </a:r>
            <a:r>
              <a:rPr lang="en-US" sz="2400" b="1" dirty="0">
                <a:solidFill>
                  <a:schemeClr val="bg1"/>
                </a:solidFill>
                <a:latin typeface="Times New Roman" panose="02020603050405020304" pitchFamily="18" charset="0"/>
                <a:cs typeface="Times New Roman" panose="02020603050405020304" pitchFamily="18" charset="0"/>
              </a:rPr>
              <a:t>rederick T. Sheldon and </a:t>
            </a:r>
            <a:r>
              <a:rPr lang="en-IO" sz="2400" b="1" dirty="0">
                <a:solidFill>
                  <a:schemeClr val="bg1"/>
                </a:solidFill>
                <a:latin typeface="Times New Roman" panose="02020603050405020304" pitchFamily="18" charset="0"/>
                <a:cs typeface="Times New Roman" panose="02020603050405020304" pitchFamily="18" charset="0"/>
              </a:rPr>
              <a:t>W</a:t>
            </a:r>
            <a:r>
              <a:rPr lang="en-US" sz="2400" b="1" dirty="0">
                <a:solidFill>
                  <a:schemeClr val="bg1"/>
                </a:solidFill>
                <a:latin typeface="Times New Roman" panose="02020603050405020304" pitchFamily="18" charset="0"/>
                <a:cs typeface="Times New Roman" panose="02020603050405020304" pitchFamily="18" charset="0"/>
              </a:rPr>
              <a:t>asim </a:t>
            </a:r>
            <a:r>
              <a:rPr lang="en-IO" sz="2400" b="1" dirty="0">
                <a:solidFill>
                  <a:schemeClr val="bg1"/>
                </a:solidFill>
                <a:latin typeface="Times New Roman" panose="02020603050405020304" pitchFamily="18" charset="0"/>
                <a:cs typeface="Times New Roman" panose="02020603050405020304" pitchFamily="18" charset="0"/>
              </a:rPr>
              <a:t>A</a:t>
            </a:r>
            <a:r>
              <a:rPr lang="en-US" sz="2400" b="1" dirty="0">
                <a:solidFill>
                  <a:schemeClr val="bg1"/>
                </a:solidFill>
                <a:latin typeface="Times New Roman" panose="02020603050405020304" pitchFamily="18" charset="0"/>
                <a:cs typeface="Times New Roman" panose="02020603050405020304" pitchFamily="18" charset="0"/>
              </a:rPr>
              <a:t>lhamdani</a:t>
            </a:r>
            <a:r>
              <a:rPr lang="en-IO" sz="1900" b="1" dirty="0">
                <a:latin typeface="Times New Roman" panose="02020603050405020304" pitchFamily="18" charset="0"/>
                <a:cs typeface="Times New Roman" panose="02020603050405020304" pitchFamily="18" charset="0"/>
              </a:rPr>
              <a:t>.</a:t>
            </a:r>
          </a:p>
          <a:p>
            <a:endParaRPr lang="en-IO" dirty="0"/>
          </a:p>
        </p:txBody>
      </p:sp>
      <p:sp>
        <p:nvSpPr>
          <p:cNvPr id="16" name="TextBox 15">
            <a:extLst>
              <a:ext uri="{FF2B5EF4-FFF2-40B4-BE49-F238E27FC236}">
                <a16:creationId xmlns:a16="http://schemas.microsoft.com/office/drawing/2014/main" id="{25BA24A3-B60F-5AA1-15B7-0C76993CEE2E}"/>
              </a:ext>
            </a:extLst>
          </p:cNvPr>
          <p:cNvSpPr txBox="1"/>
          <p:nvPr/>
        </p:nvSpPr>
        <p:spPr>
          <a:xfrm>
            <a:off x="28198594" y="12260857"/>
            <a:ext cx="4752773" cy="2092881"/>
          </a:xfrm>
          <a:prstGeom prst="rect">
            <a:avLst/>
          </a:prstGeom>
          <a:solidFill>
            <a:srgbClr val="5BA5DC"/>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square" rtlCol="0">
            <a:spAutoFit/>
          </a:bodyPr>
          <a:lstStyle/>
          <a:p>
            <a:r>
              <a:rPr kumimoji="0" lang="en-IO" sz="2000" b="1" i="0" u="none" strike="noStrike" kern="1200" cap="none" spc="0" normalizeH="0" baseline="0" noProof="0" dirty="0">
                <a:ln>
                  <a:noFill/>
                </a:ln>
                <a:solidFill>
                  <a:schemeClr val="bg1"/>
                </a:solidFill>
                <a:effectLst/>
                <a:uLnTx/>
                <a:uFillTx/>
                <a:latin typeface="Times New Roman" panose="02020603050405020304" pitchFamily="18" charset="0"/>
                <a:cs typeface="Times New Roman" panose="02020603050405020304" pitchFamily="18" charset="0"/>
              </a:rPr>
              <a:t>I</a:t>
            </a:r>
            <a:r>
              <a:rPr kumimoji="0" lang="en-US" sz="2000" b="1" i="0" u="none" strike="noStrike" kern="1200" cap="none" spc="0" normalizeH="0" baseline="0" noProof="0" dirty="0">
                <a:ln>
                  <a:noFill/>
                </a:ln>
                <a:solidFill>
                  <a:schemeClr val="bg1"/>
                </a:solidFill>
                <a:effectLst/>
                <a:uLnTx/>
                <a:uFillTx/>
                <a:latin typeface="Times New Roman" panose="02020603050405020304" pitchFamily="18" charset="0"/>
                <a:cs typeface="Times New Roman" panose="02020603050405020304" pitchFamily="18" charset="0"/>
              </a:rPr>
              <a:t>n this paper, a voice recognition authentication system to be used in the </a:t>
            </a:r>
            <a:r>
              <a:rPr kumimoji="0" lang="en-IO" sz="2000" b="1" i="0" u="none" strike="noStrike" kern="1200" cap="none" spc="0" normalizeH="0" baseline="0" noProof="0" dirty="0">
                <a:ln>
                  <a:noFill/>
                </a:ln>
                <a:solidFill>
                  <a:schemeClr val="bg1"/>
                </a:solidFill>
                <a:effectLst/>
                <a:uLnTx/>
                <a:uFillTx/>
                <a:latin typeface="Times New Roman" panose="02020603050405020304" pitchFamily="18" charset="0"/>
                <a:cs typeface="Times New Roman" panose="02020603050405020304" pitchFamily="18" charset="0"/>
              </a:rPr>
              <a:t>IOT</a:t>
            </a:r>
            <a:r>
              <a:rPr kumimoji="0" lang="en-US" sz="2000" b="1" i="0" u="none" strike="noStrike" kern="1200" cap="none" spc="0" normalizeH="0" baseline="0" noProof="0" dirty="0">
                <a:ln>
                  <a:noFill/>
                </a:ln>
                <a:solidFill>
                  <a:schemeClr val="bg1"/>
                </a:solidFill>
                <a:effectLst/>
                <a:uLnTx/>
                <a:uFillTx/>
                <a:latin typeface="Times New Roman" panose="02020603050405020304" pitchFamily="18" charset="0"/>
                <a:cs typeface="Times New Roman" panose="02020603050405020304" pitchFamily="18" charset="0"/>
              </a:rPr>
              <a:t> ecosystem is proposed. T</a:t>
            </a:r>
            <a:r>
              <a:rPr lang="en-US" sz="2000" b="1" dirty="0">
                <a:solidFill>
                  <a:schemeClr val="bg1"/>
                </a:solidFill>
                <a:latin typeface="Times New Roman" panose="02020603050405020304" pitchFamily="18" charset="0"/>
                <a:cs typeface="Times New Roman" panose="02020603050405020304" pitchFamily="18" charset="0"/>
              </a:rPr>
              <a:t>he proposed system uses of MFCC to extract features, and Support Vector Machines (SVMs) for user verification</a:t>
            </a:r>
            <a:endParaRPr kumimoji="0" lang="en-US" sz="2000" b="1" i="0" u="none" strike="noStrike" kern="1200" cap="none" spc="0" normalizeH="0" baseline="0" noProof="0" dirty="0">
              <a:ln>
                <a:noFill/>
              </a:ln>
              <a:solidFill>
                <a:schemeClr val="bg1"/>
              </a:solidFill>
              <a:effectLst/>
              <a:uLnTx/>
              <a:uFillTx/>
              <a:latin typeface="Times New Roman" panose="02020603050405020304" pitchFamily="18" charset="0"/>
              <a:cs typeface="Times New Roman" panose="02020603050405020304" pitchFamily="18" charset="0"/>
            </a:endParaRPr>
          </a:p>
          <a:p>
            <a:endParaRPr kumimoji="0" lang="en-US" sz="1000" b="1" i="0" u="none" strike="noStrike" kern="1200" cap="none" spc="0" normalizeH="0" baseline="0" noProof="0" dirty="0">
              <a:ln>
                <a:noFill/>
              </a:ln>
              <a:solidFill>
                <a:schemeClr val="bg1"/>
              </a:solidFill>
              <a:effectLst/>
              <a:uLnTx/>
              <a:uFillTx/>
              <a:latin typeface="Times New Roman" panose="02020603050405020304" pitchFamily="18" charset="0"/>
              <a:ea typeface="+mn-ea"/>
              <a:cs typeface="Times New Roman" panose="02020603050405020304" pitchFamily="18" charset="0"/>
            </a:endParaRPr>
          </a:p>
        </p:txBody>
      </p:sp>
      <p:sp>
        <p:nvSpPr>
          <p:cNvPr id="8" name="TextBox 7">
            <a:extLst>
              <a:ext uri="{FF2B5EF4-FFF2-40B4-BE49-F238E27FC236}">
                <a16:creationId xmlns:a16="http://schemas.microsoft.com/office/drawing/2014/main" id="{2DCA96AC-DB8A-AEAD-40FA-0958F5318301}"/>
              </a:ext>
            </a:extLst>
          </p:cNvPr>
          <p:cNvSpPr txBox="1"/>
          <p:nvPr/>
        </p:nvSpPr>
        <p:spPr>
          <a:xfrm>
            <a:off x="493060" y="679978"/>
            <a:ext cx="5289174" cy="2860358"/>
          </a:xfrm>
          <a:prstGeom prst="roundRect">
            <a:avLst/>
          </a:prstGeom>
          <a:solidFill>
            <a:schemeClr val="tx2">
              <a:lumMod val="40000"/>
              <a:lumOff val="60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square" rtlCol="0">
            <a:spAutoFit/>
          </a:bodyPr>
          <a:lstStyle/>
          <a:p>
            <a:pPr algn="just">
              <a:defRPr/>
            </a:pPr>
            <a:r>
              <a:rPr lang="en-US" b="1" u="sng" dirty="0">
                <a:solidFill>
                  <a:srgbClr val="09101D"/>
                </a:solidFill>
                <a:latin typeface="Times New Roman" panose="02020603050405020304" pitchFamily="18" charset="0"/>
                <a:cs typeface="Times New Roman" panose="02020603050405020304" pitchFamily="18" charset="0"/>
              </a:rPr>
              <a:t>PAPER</a:t>
            </a:r>
            <a:r>
              <a:rPr lang="en-US" b="1" dirty="0">
                <a:solidFill>
                  <a:srgbClr val="09101D"/>
                </a:solidFill>
                <a:latin typeface="Times New Roman" panose="02020603050405020304" pitchFamily="18" charset="0"/>
                <a:cs typeface="Times New Roman" panose="02020603050405020304" pitchFamily="18" charset="0"/>
              </a:rPr>
              <a:t>:</a:t>
            </a:r>
          </a:p>
          <a:p>
            <a:pPr algn="just">
              <a:defRPr/>
            </a:pPr>
            <a:r>
              <a:rPr lang="en-US" b="1" dirty="0">
                <a:solidFill>
                  <a:srgbClr val="152543"/>
                </a:solidFill>
                <a:latin typeface="Times New Roman" panose="02020603050405020304" pitchFamily="18" charset="0"/>
                <a:cs typeface="Times New Roman" panose="02020603050405020304" pitchFamily="18" charset="0"/>
              </a:rPr>
              <a:t>“Voice Recognition Control System Based on Cloud Computing and IoT Sensors" by </a:t>
            </a:r>
            <a:r>
              <a:rPr lang="en-US" b="1" dirty="0" err="1">
                <a:solidFill>
                  <a:srgbClr val="152543"/>
                </a:solidFill>
                <a:latin typeface="Times New Roman" panose="02020603050405020304" pitchFamily="18" charset="0"/>
                <a:cs typeface="Times New Roman" panose="02020603050405020304" pitchFamily="18" charset="0"/>
              </a:rPr>
              <a:t>Xueya</a:t>
            </a:r>
            <a:r>
              <a:rPr lang="en-US" b="1" dirty="0">
                <a:solidFill>
                  <a:srgbClr val="152543"/>
                </a:solidFill>
                <a:latin typeface="Times New Roman" panose="02020603050405020304" pitchFamily="18" charset="0"/>
                <a:cs typeface="Times New Roman" panose="02020603050405020304" pitchFamily="18" charset="0"/>
              </a:rPr>
              <a:t> Song and </a:t>
            </a:r>
            <a:r>
              <a:rPr lang="en-US" b="1" dirty="0" err="1">
                <a:solidFill>
                  <a:srgbClr val="152543"/>
                </a:solidFill>
                <a:latin typeface="Times New Roman" panose="02020603050405020304" pitchFamily="18" charset="0"/>
                <a:cs typeface="Times New Roman" panose="02020603050405020304" pitchFamily="18" charset="0"/>
              </a:rPr>
              <a:t>Shengchao</a:t>
            </a:r>
            <a:r>
              <a:rPr lang="en-US" b="1" dirty="0">
                <a:solidFill>
                  <a:srgbClr val="152543"/>
                </a:solidFill>
                <a:latin typeface="Times New Roman" panose="02020603050405020304" pitchFamily="18" charset="0"/>
                <a:cs typeface="Times New Roman" panose="02020603050405020304" pitchFamily="18" charset="0"/>
              </a:rPr>
              <a:t> Sun</a:t>
            </a:r>
          </a:p>
          <a:p>
            <a:pPr algn="just">
              <a:defRPr/>
            </a:pPr>
            <a:endParaRPr lang="en-US" b="1" dirty="0">
              <a:solidFill>
                <a:srgbClr val="152543"/>
              </a:solidFill>
              <a:latin typeface="Times New Roman" panose="02020603050405020304" pitchFamily="18" charset="0"/>
              <a:cs typeface="Times New Roman" panose="02020603050405020304" pitchFamily="18" charset="0"/>
            </a:endParaRPr>
          </a:p>
          <a:p>
            <a:pPr algn="just">
              <a:defRPr/>
            </a:pPr>
            <a:endParaRPr lang="en-US" b="1" dirty="0">
              <a:solidFill>
                <a:srgbClr val="152543"/>
              </a:solidFill>
              <a:latin typeface="Times New Roman" panose="02020603050405020304" pitchFamily="18" charset="0"/>
              <a:cs typeface="Times New Roman" panose="02020603050405020304" pitchFamily="18" charset="0"/>
            </a:endParaRPr>
          </a:p>
          <a:p>
            <a:pPr algn="just">
              <a:defRPr/>
            </a:pPr>
            <a:endParaRPr lang="en-US" b="1" dirty="0">
              <a:solidFill>
                <a:srgbClr val="152543"/>
              </a:solidFill>
              <a:latin typeface="Times New Roman" panose="02020603050405020304" pitchFamily="18" charset="0"/>
              <a:cs typeface="Times New Roman" panose="02020603050405020304" pitchFamily="18" charset="0"/>
            </a:endParaRPr>
          </a:p>
          <a:p>
            <a:pPr algn="just">
              <a:defRPr/>
            </a:pPr>
            <a:endParaRPr lang="en-US" b="1" dirty="0">
              <a:solidFill>
                <a:srgbClr val="152543"/>
              </a:solidFill>
              <a:latin typeface="Times New Roman" panose="02020603050405020304" pitchFamily="18" charset="0"/>
              <a:cs typeface="Times New Roman" panose="02020603050405020304" pitchFamily="18" charset="0"/>
            </a:endParaRPr>
          </a:p>
          <a:p>
            <a:pPr algn="just">
              <a:defRPr/>
            </a:pPr>
            <a:endParaRPr lang="en-US" b="1" dirty="0">
              <a:solidFill>
                <a:srgbClr val="152543"/>
              </a:solidFill>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013CBAC8-1E98-A802-B16C-F3D256F296C1}"/>
              </a:ext>
            </a:extLst>
          </p:cNvPr>
          <p:cNvSpPr txBox="1"/>
          <p:nvPr/>
        </p:nvSpPr>
        <p:spPr>
          <a:xfrm>
            <a:off x="6409766" y="679978"/>
            <a:ext cx="5289174" cy="2860358"/>
          </a:xfrm>
          <a:prstGeom prst="roundRect">
            <a:avLst/>
          </a:prstGeom>
          <a:solidFill>
            <a:schemeClr val="tx2">
              <a:lumMod val="40000"/>
              <a:lumOff val="60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1" i="0" u="sng" strike="noStrike" kern="1200" cap="none" spc="0" normalizeH="0" baseline="0" noProof="0" dirty="0">
                <a:ln>
                  <a:noFill/>
                </a:ln>
                <a:solidFill>
                  <a:srgbClr val="09101D"/>
                </a:solidFill>
                <a:effectLst/>
                <a:uLnTx/>
                <a:uFillTx/>
                <a:latin typeface="Times New Roman" panose="02020603050405020304" pitchFamily="18" charset="0"/>
                <a:ea typeface="+mn-ea"/>
                <a:cs typeface="Times New Roman" panose="02020603050405020304" pitchFamily="18" charset="0"/>
              </a:rPr>
              <a:t>DESCRIPTION</a:t>
            </a:r>
            <a:r>
              <a:rPr kumimoji="0" lang="en-US" sz="1800" b="1" i="0" u="none" strike="noStrike" kern="1200" cap="none" spc="0" normalizeH="0" baseline="0" noProof="0" dirty="0">
                <a:ln>
                  <a:noFill/>
                </a:ln>
                <a:solidFill>
                  <a:srgbClr val="09101D"/>
                </a:solidFill>
                <a:effectLst/>
                <a:uLnTx/>
                <a:uFillTx/>
                <a:latin typeface="Times New Roman" panose="02020603050405020304" pitchFamily="18" charset="0"/>
                <a:ea typeface="+mn-ea"/>
                <a:cs typeface="Times New Roman" panose="02020603050405020304" pitchFamily="18" charset="0"/>
              </a:rPr>
              <a:t>:</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152543"/>
                </a:solidFill>
                <a:effectLst/>
                <a:uLnTx/>
                <a:uFillTx/>
                <a:latin typeface="Times New Roman" panose="02020603050405020304" pitchFamily="18" charset="0"/>
                <a:ea typeface="+mn-ea"/>
                <a:cs typeface="Times New Roman" panose="02020603050405020304" pitchFamily="18" charset="0"/>
              </a:rPr>
              <a:t>This method firstly tests the existing home appliance network of the smart home voice control system to verify the feasibility of the author’s design. Then, the voice recognition task is transferred to the cloud server, and the smart home Internet gateway only needs to perform data upload, command execution, and protocol analysis. </a:t>
            </a:r>
            <a:endParaRPr kumimoji="0" lang="en-IO" sz="1800" b="1" i="0" u="none" strike="noStrike" kern="1200" cap="none" spc="0" normalizeH="0" baseline="0" noProof="0" dirty="0">
              <a:ln>
                <a:noFill/>
              </a:ln>
              <a:solidFill>
                <a:srgbClr val="152543"/>
              </a:solidFill>
              <a:effectLst/>
              <a:uLnTx/>
              <a:uFillTx/>
              <a:latin typeface="Times New Roman" panose="02020603050405020304" pitchFamily="18" charset="0"/>
              <a:ea typeface="+mn-ea"/>
              <a:cs typeface="Times New Roman" panose="02020603050405020304" pitchFamily="18" charset="0"/>
            </a:endParaRPr>
          </a:p>
        </p:txBody>
      </p:sp>
      <p:sp>
        <p:nvSpPr>
          <p:cNvPr id="10" name="TextBox 9">
            <a:extLst>
              <a:ext uri="{FF2B5EF4-FFF2-40B4-BE49-F238E27FC236}">
                <a16:creationId xmlns:a16="http://schemas.microsoft.com/office/drawing/2014/main" id="{A5598653-7387-CDAF-B81D-7C23ABB508E9}"/>
              </a:ext>
            </a:extLst>
          </p:cNvPr>
          <p:cNvSpPr txBox="1"/>
          <p:nvPr/>
        </p:nvSpPr>
        <p:spPr>
          <a:xfrm>
            <a:off x="493060" y="4038807"/>
            <a:ext cx="5289174" cy="2247424"/>
          </a:xfrm>
          <a:prstGeom prst="roundRect">
            <a:avLst/>
          </a:prstGeom>
          <a:solidFill>
            <a:schemeClr val="tx2">
              <a:lumMod val="40000"/>
              <a:lumOff val="60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square" rtlCol="0">
            <a:spAutoFit/>
          </a:bodyPr>
          <a:lstStyle/>
          <a:p>
            <a:pPr algn="just">
              <a:defRPr/>
            </a:pPr>
            <a:r>
              <a:rPr lang="en-US" b="1" u="sng" dirty="0">
                <a:solidFill>
                  <a:srgbClr val="09101D"/>
                </a:solidFill>
                <a:latin typeface="Times New Roman" panose="02020603050405020304" pitchFamily="18" charset="0"/>
                <a:cs typeface="Times New Roman" panose="02020603050405020304" pitchFamily="18" charset="0"/>
              </a:rPr>
              <a:t>PROS:</a:t>
            </a:r>
          </a:p>
          <a:p>
            <a:pPr algn="just">
              <a:defRPr/>
            </a:pPr>
            <a:r>
              <a:rPr lang="en-US" b="1" dirty="0">
                <a:solidFill>
                  <a:srgbClr val="152543"/>
                </a:solidFill>
                <a:latin typeface="Times New Roman" panose="02020603050405020304" pitchFamily="18" charset="0"/>
                <a:cs typeface="Times New Roman" panose="02020603050405020304" pitchFamily="18" charset="0"/>
              </a:rPr>
              <a:t>Processing speed of the voice enhancement method using ANN-noise and more efficient. Feature extraction was done using Wavelet Packet Transform (WPT), which gave an accuracy of 95.7%</a:t>
            </a:r>
            <a:endParaRPr lang="en-IO" b="1" dirty="0">
              <a:solidFill>
                <a:srgbClr val="152543"/>
              </a:solidFill>
              <a:latin typeface="Times New Roman" panose="02020603050405020304" pitchFamily="18" charset="0"/>
              <a:cs typeface="Times New Roman" panose="02020603050405020304" pitchFamily="18" charset="0"/>
            </a:endParaRPr>
          </a:p>
          <a:p>
            <a:pPr algn="just">
              <a:defRPr/>
            </a:pPr>
            <a:endParaRPr lang="en-US" b="1" u="sng" dirty="0">
              <a:solidFill>
                <a:srgbClr val="152543"/>
              </a:solidFill>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5DB9A5CC-B843-34F0-C8D0-9D6290B0878F}"/>
              </a:ext>
            </a:extLst>
          </p:cNvPr>
          <p:cNvSpPr txBox="1"/>
          <p:nvPr/>
        </p:nvSpPr>
        <p:spPr>
          <a:xfrm>
            <a:off x="6409766" y="4058095"/>
            <a:ext cx="5289174" cy="2247424"/>
          </a:xfrm>
          <a:prstGeom prst="roundRect">
            <a:avLst/>
          </a:prstGeom>
          <a:solidFill>
            <a:schemeClr val="tx2">
              <a:lumMod val="40000"/>
              <a:lumOff val="60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square" rtlCol="0">
            <a:spAutoFit/>
          </a:bodyPr>
          <a:lstStyle/>
          <a:p>
            <a:pPr algn="just">
              <a:defRPr/>
            </a:pPr>
            <a:r>
              <a:rPr lang="en-US" b="1" u="sng" dirty="0">
                <a:solidFill>
                  <a:srgbClr val="09101D"/>
                </a:solidFill>
                <a:latin typeface="Times New Roman" panose="02020603050405020304" pitchFamily="18" charset="0"/>
                <a:cs typeface="Times New Roman" panose="02020603050405020304" pitchFamily="18" charset="0"/>
              </a:rPr>
              <a:t>CONS:</a:t>
            </a:r>
          </a:p>
          <a:p>
            <a:pPr algn="just">
              <a:defRPr/>
            </a:pPr>
            <a:r>
              <a:rPr lang="en-US" b="1" dirty="0">
                <a:solidFill>
                  <a:srgbClr val="152543"/>
                </a:solidFill>
                <a:latin typeface="Times New Roman" panose="02020603050405020304" pitchFamily="18" charset="0"/>
                <a:cs typeface="Times New Roman" panose="02020603050405020304" pitchFamily="18" charset="0"/>
              </a:rPr>
              <a:t>Processing speed of the voice enhancement method using ANN-noise and more efficient. Feature extraction was done using Wavelet Packet Transform (WPT), which gave an accuracy of 95.7%</a:t>
            </a:r>
            <a:endParaRPr lang="en-IO" b="1" dirty="0">
              <a:solidFill>
                <a:srgbClr val="152543"/>
              </a:solidFill>
              <a:latin typeface="Times New Roman" panose="02020603050405020304" pitchFamily="18" charset="0"/>
              <a:cs typeface="Times New Roman" panose="02020603050405020304" pitchFamily="18" charset="0"/>
            </a:endParaRPr>
          </a:p>
          <a:p>
            <a:pPr algn="just">
              <a:defRPr/>
            </a:pPr>
            <a:endParaRPr lang="en-US" b="1" u="sng" dirty="0">
              <a:solidFill>
                <a:srgbClr val="152543"/>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302247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4000" r="-4000"/>
          </a:stretch>
        </a:blipFill>
        <a:effectLst/>
      </p:bgPr>
    </p:bg>
    <p:spTree>
      <p:nvGrpSpPr>
        <p:cNvPr id="1" name=""/>
        <p:cNvGrpSpPr/>
        <p:nvPr/>
      </p:nvGrpSpPr>
      <p:grpSpPr>
        <a:xfrm>
          <a:off x="0" y="0"/>
          <a:ext cx="0" cy="0"/>
          <a:chOff x="0" y="0"/>
          <a:chExt cx="0" cy="0"/>
        </a:xfrm>
      </p:grpSpPr>
      <p:sp>
        <p:nvSpPr>
          <p:cNvPr id="4" name="Subtitle 2">
            <a:extLst>
              <a:ext uri="{FF2B5EF4-FFF2-40B4-BE49-F238E27FC236}">
                <a16:creationId xmlns:a16="http://schemas.microsoft.com/office/drawing/2014/main" id="{24F811DA-9C82-91C4-1286-8E1C25668E94}"/>
              </a:ext>
            </a:extLst>
          </p:cNvPr>
          <p:cNvSpPr txBox="1">
            <a:spLocks/>
          </p:cNvSpPr>
          <p:nvPr/>
        </p:nvSpPr>
        <p:spPr>
          <a:xfrm>
            <a:off x="-26062640" y="-8616045"/>
            <a:ext cx="5602940" cy="1477328"/>
          </a:xfrm>
          <a:prstGeom prst="rect">
            <a:avLst/>
          </a:prstGeom>
          <a:solidFill>
            <a:srgbClr val="170C46"/>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b="1" dirty="0">
                <a:solidFill>
                  <a:schemeClr val="bg1"/>
                </a:solidFill>
                <a:latin typeface="Times New Roman" panose="02020603050405020304" pitchFamily="18" charset="0"/>
                <a:cs typeface="Times New Roman" panose="02020603050405020304" pitchFamily="18" charset="0"/>
              </a:rPr>
              <a:t>"Text independent biometric authentication system based on voice recognition" by </a:t>
            </a:r>
            <a:r>
              <a:rPr lang="en-IO" sz="2400" b="1" dirty="0">
                <a:solidFill>
                  <a:schemeClr val="bg1"/>
                </a:solidFill>
                <a:latin typeface="Times New Roman" panose="02020603050405020304" pitchFamily="18" charset="0"/>
                <a:cs typeface="Times New Roman" panose="02020603050405020304" pitchFamily="18" charset="0"/>
              </a:rPr>
              <a:t>M</a:t>
            </a:r>
            <a:r>
              <a:rPr lang="en-US" sz="2400" b="1" dirty="0">
                <a:solidFill>
                  <a:schemeClr val="bg1"/>
                </a:solidFill>
                <a:latin typeface="Times New Roman" panose="02020603050405020304" pitchFamily="18" charset="0"/>
                <a:cs typeface="Times New Roman" panose="02020603050405020304" pitchFamily="18" charset="0"/>
              </a:rPr>
              <a:t>ohammad </a:t>
            </a:r>
            <a:r>
              <a:rPr lang="en-IO" sz="2400" b="1" dirty="0">
                <a:solidFill>
                  <a:schemeClr val="bg1"/>
                </a:solidFill>
                <a:latin typeface="Times New Roman" panose="02020603050405020304" pitchFamily="18" charset="0"/>
                <a:cs typeface="Times New Roman" panose="02020603050405020304" pitchFamily="18" charset="0"/>
              </a:rPr>
              <a:t>A</a:t>
            </a:r>
            <a:r>
              <a:rPr lang="en-US" sz="2400" b="1" dirty="0">
                <a:solidFill>
                  <a:schemeClr val="bg1"/>
                </a:solidFill>
                <a:latin typeface="Times New Roman" panose="02020603050405020304" pitchFamily="18" charset="0"/>
                <a:cs typeface="Times New Roman" panose="02020603050405020304" pitchFamily="18" charset="0"/>
              </a:rPr>
              <a:t>khtar</a:t>
            </a:r>
            <a:r>
              <a:rPr lang="en-IO" sz="2400" b="1" dirty="0">
                <a:solidFill>
                  <a:schemeClr val="bg1"/>
                </a:solidFill>
                <a:latin typeface="Times New Roman" panose="02020603050405020304" pitchFamily="18" charset="0"/>
                <a:cs typeface="Times New Roman" panose="02020603050405020304" pitchFamily="18" charset="0"/>
              </a:rPr>
              <a:t>. </a:t>
            </a:r>
          </a:p>
          <a:p>
            <a:endParaRPr lang="en-IO" dirty="0"/>
          </a:p>
        </p:txBody>
      </p:sp>
      <p:sp>
        <p:nvSpPr>
          <p:cNvPr id="5" name="TextBox 4">
            <a:extLst>
              <a:ext uri="{FF2B5EF4-FFF2-40B4-BE49-F238E27FC236}">
                <a16:creationId xmlns:a16="http://schemas.microsoft.com/office/drawing/2014/main" id="{B06E0A3F-8D47-F6AD-B82D-EAB7295A68C6}"/>
              </a:ext>
            </a:extLst>
          </p:cNvPr>
          <p:cNvSpPr txBox="1"/>
          <p:nvPr/>
        </p:nvSpPr>
        <p:spPr>
          <a:xfrm>
            <a:off x="34730122" y="-5613844"/>
            <a:ext cx="5091952" cy="1477328"/>
          </a:xfrm>
          <a:prstGeom prst="rect">
            <a:avLst/>
          </a:prstGeom>
          <a:solidFill>
            <a:srgbClr val="5BA5DC"/>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O" sz="1800" b="1" i="0" u="none" strike="noStrike" kern="1200" cap="none" spc="0" normalizeH="0" baseline="0" noProof="0" dirty="0">
                <a:ln>
                  <a:noFill/>
                </a:ln>
                <a:solidFill>
                  <a:schemeClr val="bg1"/>
                </a:solidFill>
                <a:effectLst/>
                <a:uLnTx/>
                <a:uFillTx/>
                <a:latin typeface="Times New Roman" panose="02020603050405020304" pitchFamily="18" charset="0"/>
                <a:ea typeface="+mn-ea"/>
                <a:cs typeface="Times New Roman" panose="02020603050405020304" pitchFamily="18" charset="0"/>
              </a:rPr>
              <a:t>T</a:t>
            </a:r>
            <a:r>
              <a:rPr kumimoji="0" lang="en-US" sz="1800" b="1" i="0" u="none" strike="noStrike" kern="1200" cap="none" spc="0" normalizeH="0" baseline="0" noProof="0" dirty="0">
                <a:ln>
                  <a:noFill/>
                </a:ln>
                <a:solidFill>
                  <a:schemeClr val="bg1"/>
                </a:solidFill>
                <a:effectLst/>
                <a:uLnTx/>
                <a:uFillTx/>
                <a:latin typeface="Times New Roman" panose="02020603050405020304" pitchFamily="18" charset="0"/>
                <a:ea typeface="+mn-ea"/>
                <a:cs typeface="Times New Roman" panose="02020603050405020304" pitchFamily="18" charset="0"/>
              </a:rPr>
              <a:t>he system uses mel frequency cepstrum coefficient (MFCC) to extract speech features</a:t>
            </a:r>
            <a:r>
              <a:rPr kumimoji="0" lang="en-IO" sz="1800" b="1" i="0" u="none" strike="noStrike" kern="1200" cap="none" spc="0" normalizeH="0" baseline="0" noProof="0" dirty="0">
                <a:ln>
                  <a:noFill/>
                </a:ln>
                <a:solidFill>
                  <a:schemeClr val="bg1"/>
                </a:solidFill>
                <a:effectLst/>
                <a:uLnTx/>
                <a:uFillTx/>
                <a:latin typeface="Times New Roman" panose="02020603050405020304" pitchFamily="18" charset="0"/>
                <a:ea typeface="+mn-ea"/>
                <a:cs typeface="Times New Roman" panose="02020603050405020304" pitchFamily="18" charset="0"/>
              </a:rPr>
              <a:t>.</a:t>
            </a:r>
            <a:r>
              <a:rPr kumimoji="0" lang="en-US" sz="1800" b="1" i="0" u="none" strike="noStrike" kern="1200" cap="none" spc="0" normalizeH="0" baseline="0" noProof="0" dirty="0">
                <a:ln>
                  <a:noFill/>
                </a:ln>
                <a:solidFill>
                  <a:schemeClr val="bg1"/>
                </a:solidFill>
                <a:effectLst/>
                <a:uLnTx/>
                <a:uFillTx/>
                <a:latin typeface="Times New Roman" panose="02020603050405020304" pitchFamily="18" charset="0"/>
                <a:ea typeface="+mn-ea"/>
                <a:cs typeface="Times New Roman" panose="02020603050405020304" pitchFamily="18" charset="0"/>
              </a:rPr>
              <a:t> Universal </a:t>
            </a:r>
            <a:r>
              <a:rPr kumimoji="0" lang="en-IO" sz="1800" b="1" i="0" u="none" strike="noStrike" kern="1200" cap="none" spc="0" normalizeH="0" baseline="0" noProof="0" dirty="0">
                <a:ln>
                  <a:noFill/>
                </a:ln>
                <a:solidFill>
                  <a:schemeClr val="bg1"/>
                </a:solidFill>
                <a:effectLst/>
                <a:uLnTx/>
                <a:uFillTx/>
                <a:latin typeface="Times New Roman" panose="02020603050405020304" pitchFamily="18" charset="0"/>
                <a:ea typeface="+mn-ea"/>
                <a:cs typeface="Times New Roman" panose="02020603050405020304" pitchFamily="18" charset="0"/>
              </a:rPr>
              <a:t>B</a:t>
            </a:r>
            <a:r>
              <a:rPr kumimoji="0" lang="en-US" sz="1800" b="1" i="0" u="none" strike="noStrike" kern="1200" cap="none" spc="0" normalizeH="0" baseline="0" noProof="0" dirty="0">
                <a:ln>
                  <a:noFill/>
                </a:ln>
                <a:solidFill>
                  <a:schemeClr val="bg1"/>
                </a:solidFill>
                <a:effectLst/>
                <a:uLnTx/>
                <a:uFillTx/>
                <a:latin typeface="Times New Roman" panose="02020603050405020304" pitchFamily="18" charset="0"/>
                <a:ea typeface="+mn-ea"/>
                <a:cs typeface="Times New Roman" panose="02020603050405020304" pitchFamily="18" charset="0"/>
              </a:rPr>
              <a:t>ack</a:t>
            </a:r>
            <a:r>
              <a:rPr lang="en-IO" b="1" dirty="0">
                <a:solidFill>
                  <a:schemeClr val="bg1"/>
                </a:solidFill>
                <a:latin typeface="Times New Roman" panose="02020603050405020304" pitchFamily="18" charset="0"/>
                <a:cs typeface="Times New Roman" panose="02020603050405020304" pitchFamily="18" charset="0"/>
              </a:rPr>
              <a:t>ground</a:t>
            </a:r>
            <a:r>
              <a:rPr kumimoji="0" lang="en-US" sz="1800" b="1" i="0" u="none" strike="noStrike" kern="1200" cap="none" spc="0" normalizeH="0" baseline="0" noProof="0" dirty="0">
                <a:ln>
                  <a:noFill/>
                </a:ln>
                <a:solidFill>
                  <a:schemeClr val="bg1"/>
                </a:solidFill>
                <a:effectLst/>
                <a:uLnTx/>
                <a:uFillTx/>
                <a:latin typeface="Times New Roman" panose="02020603050405020304" pitchFamily="18" charset="0"/>
                <a:ea typeface="+mn-ea"/>
                <a:cs typeface="Times New Roman" panose="02020603050405020304" pitchFamily="18" charset="0"/>
              </a:rPr>
              <a:t> </a:t>
            </a:r>
            <a:r>
              <a:rPr lang="en-IO" b="1" dirty="0">
                <a:solidFill>
                  <a:schemeClr val="bg1"/>
                </a:solidFill>
                <a:latin typeface="Times New Roman" panose="02020603050405020304" pitchFamily="18" charset="0"/>
                <a:cs typeface="Times New Roman" panose="02020603050405020304" pitchFamily="18" charset="0"/>
              </a:rPr>
              <a:t>M</a:t>
            </a:r>
            <a:r>
              <a:rPr kumimoji="0" lang="en-US" sz="1800" b="1" i="0" u="none" strike="noStrike" kern="1200" cap="none" spc="0" normalizeH="0" baseline="0" noProof="0" dirty="0">
                <a:ln>
                  <a:noFill/>
                </a:ln>
                <a:solidFill>
                  <a:schemeClr val="bg1"/>
                </a:solidFill>
                <a:effectLst/>
                <a:uLnTx/>
                <a:uFillTx/>
                <a:latin typeface="Times New Roman" panose="02020603050405020304" pitchFamily="18" charset="0"/>
                <a:ea typeface="+mn-ea"/>
                <a:cs typeface="Times New Roman" panose="02020603050405020304" pitchFamily="18" charset="0"/>
              </a:rPr>
              <a:t>odel (UBM) is used as an alternate model for likelihood ratio testing </a:t>
            </a:r>
            <a:r>
              <a:rPr kumimoji="0" lang="en-IO" sz="1800" b="1" i="0" u="none" strike="noStrike" kern="1200" cap="none" spc="0" normalizeH="0" baseline="0" noProof="0" dirty="0">
                <a:ln>
                  <a:noFill/>
                </a:ln>
                <a:solidFill>
                  <a:schemeClr val="bg1"/>
                </a:solidFill>
                <a:effectLst/>
                <a:uLnTx/>
                <a:uFillTx/>
                <a:latin typeface="Times New Roman" panose="02020603050405020304" pitchFamily="18" charset="0"/>
                <a:ea typeface="+mn-ea"/>
                <a:cs typeface="Times New Roman" panose="02020603050405020304" pitchFamily="18" charset="0"/>
              </a:rPr>
              <a:t>for authentication. </a:t>
            </a:r>
          </a:p>
        </p:txBody>
      </p:sp>
      <p:sp>
        <p:nvSpPr>
          <p:cNvPr id="6" name="Title 1">
            <a:extLst>
              <a:ext uri="{FF2B5EF4-FFF2-40B4-BE49-F238E27FC236}">
                <a16:creationId xmlns:a16="http://schemas.microsoft.com/office/drawing/2014/main" id="{85B554C3-F4AD-C33F-223F-E4E24A8489D0}"/>
              </a:ext>
            </a:extLst>
          </p:cNvPr>
          <p:cNvSpPr txBox="1">
            <a:spLocks/>
          </p:cNvSpPr>
          <p:nvPr/>
        </p:nvSpPr>
        <p:spPr>
          <a:xfrm>
            <a:off x="3886201" y="-12668221"/>
            <a:ext cx="5602940" cy="561358"/>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n-IO" sz="2400" b="1" u="sng" dirty="0">
                <a:latin typeface="Times New Roman" panose="02020603050405020304" pitchFamily="18" charset="0"/>
                <a:cs typeface="Times New Roman" panose="02020603050405020304" pitchFamily="18" charset="0"/>
              </a:rPr>
              <a:t>LITERATURE REVIEW</a:t>
            </a:r>
          </a:p>
        </p:txBody>
      </p:sp>
      <p:graphicFrame>
        <p:nvGraphicFramePr>
          <p:cNvPr id="7" name="Table 5">
            <a:extLst>
              <a:ext uri="{FF2B5EF4-FFF2-40B4-BE49-F238E27FC236}">
                <a16:creationId xmlns:a16="http://schemas.microsoft.com/office/drawing/2014/main" id="{4F88B3F7-7ED2-B31D-0452-767BB3C9BA67}"/>
              </a:ext>
            </a:extLst>
          </p:cNvPr>
          <p:cNvGraphicFramePr>
            <a:graphicFrameLocks noGrp="1"/>
          </p:cNvGraphicFramePr>
          <p:nvPr>
            <p:extLst>
              <p:ext uri="{D42A27DB-BD31-4B8C-83A1-F6EECF244321}">
                <p14:modId xmlns:p14="http://schemas.microsoft.com/office/powerpoint/2010/main" val="330968225"/>
              </p:ext>
            </p:extLst>
          </p:nvPr>
        </p:nvGraphicFramePr>
        <p:xfrm>
          <a:off x="0" y="22886440"/>
          <a:ext cx="11008658" cy="1834590"/>
        </p:xfrm>
        <a:graphic>
          <a:graphicData uri="http://schemas.openxmlformats.org/drawingml/2006/table">
            <a:tbl>
              <a:tblPr firstRow="1" bandRow="1">
                <a:tableStyleId>{5C22544A-7EE6-4342-B048-85BDC9FD1C3A}</a:tableStyleId>
              </a:tblPr>
              <a:tblGrid>
                <a:gridCol w="5522729">
                  <a:extLst>
                    <a:ext uri="{9D8B030D-6E8A-4147-A177-3AD203B41FA5}">
                      <a16:colId xmlns:a16="http://schemas.microsoft.com/office/drawing/2014/main" val="3470404229"/>
                    </a:ext>
                  </a:extLst>
                </a:gridCol>
                <a:gridCol w="5485929">
                  <a:extLst>
                    <a:ext uri="{9D8B030D-6E8A-4147-A177-3AD203B41FA5}">
                      <a16:colId xmlns:a16="http://schemas.microsoft.com/office/drawing/2014/main" val="953974783"/>
                    </a:ext>
                  </a:extLst>
                </a:gridCol>
              </a:tblGrid>
              <a:tr h="370983">
                <a:tc>
                  <a:txBody>
                    <a:bodyPr/>
                    <a:lstStyle/>
                    <a:p>
                      <a:pPr algn="just"/>
                      <a:r>
                        <a:rPr lang="en-IO" dirty="0">
                          <a:latin typeface="Times New Roman" panose="02020603050405020304" pitchFamily="18" charset="0"/>
                          <a:cs typeface="Times New Roman" panose="02020603050405020304" pitchFamily="18" charset="0"/>
                        </a:rPr>
                        <a:t>PROS</a:t>
                      </a:r>
                    </a:p>
                  </a:txBody>
                  <a:tcPr>
                    <a:solidFill>
                      <a:srgbClr val="170C46"/>
                    </a:solidFill>
                  </a:tcPr>
                </a:tc>
                <a:tc>
                  <a:txBody>
                    <a:bodyPr/>
                    <a:lstStyle/>
                    <a:p>
                      <a:pPr algn="just"/>
                      <a:r>
                        <a:rPr lang="en-IO" dirty="0">
                          <a:latin typeface="Times New Roman" panose="02020603050405020304" pitchFamily="18" charset="0"/>
                          <a:cs typeface="Times New Roman" panose="02020603050405020304" pitchFamily="18" charset="0"/>
                        </a:rPr>
                        <a:t>CONS</a:t>
                      </a:r>
                    </a:p>
                  </a:txBody>
                  <a:tcPr>
                    <a:solidFill>
                      <a:srgbClr val="170C46"/>
                    </a:solidFill>
                  </a:tcPr>
                </a:tc>
                <a:extLst>
                  <a:ext uri="{0D108BD9-81ED-4DB2-BD59-A6C34878D82A}">
                    <a16:rowId xmlns:a16="http://schemas.microsoft.com/office/drawing/2014/main" val="2434303572"/>
                  </a:ext>
                </a:extLst>
              </a:tr>
              <a:tr h="1463607">
                <a:tc>
                  <a:txBody>
                    <a:bodyPr/>
                    <a:lstStyle/>
                    <a:p>
                      <a:r>
                        <a:rPr lang="en-IO" dirty="0">
                          <a:latin typeface="Times New Roman" panose="02020603050405020304" pitchFamily="18" charset="0"/>
                          <a:cs typeface="Times New Roman" panose="02020603050405020304" pitchFamily="18" charset="0"/>
                        </a:rPr>
                        <a:t>UBM models can be adapted to new speakers, allowing the creation of new speaker models, without retraining the entire system.</a:t>
                      </a:r>
                    </a:p>
                  </a:txBody>
                  <a:tcPr>
                    <a:solidFill>
                      <a:srgbClr val="5BA5DC"/>
                    </a:solidFill>
                  </a:tcPr>
                </a:tc>
                <a:tc>
                  <a:txBody>
                    <a:bodyPr/>
                    <a:lstStyle/>
                    <a:p>
                      <a:r>
                        <a:rPr lang="en-US" dirty="0">
                          <a:latin typeface="Times New Roman" panose="02020603050405020304" pitchFamily="18" charset="0"/>
                          <a:cs typeface="Times New Roman" panose="02020603050405020304" pitchFamily="18" charset="0"/>
                        </a:rPr>
                        <a:t>L</a:t>
                      </a:r>
                      <a:r>
                        <a:rPr lang="en-IO" dirty="0">
                          <a:latin typeface="Times New Roman" panose="02020603050405020304" pitchFamily="18" charset="0"/>
                          <a:cs typeface="Times New Roman" panose="02020603050405020304" pitchFamily="18" charset="0"/>
                        </a:rPr>
                        <a:t>arge amount of data is required for accurate training.</a:t>
                      </a:r>
                    </a:p>
                    <a:p>
                      <a:r>
                        <a:rPr lang="en-US" dirty="0">
                          <a:latin typeface="Times New Roman" panose="02020603050405020304" pitchFamily="18" charset="0"/>
                          <a:cs typeface="Times New Roman" panose="02020603050405020304" pitchFamily="18" charset="0"/>
                        </a:rPr>
                        <a:t>G</a:t>
                      </a:r>
                      <a:r>
                        <a:rPr lang="en-IO" dirty="0">
                          <a:latin typeface="Times New Roman" panose="02020603050405020304" pitchFamily="18" charset="0"/>
                          <a:cs typeface="Times New Roman" panose="02020603050405020304" pitchFamily="18" charset="0"/>
                        </a:rPr>
                        <a:t>athering and processing of data can become very expensive</a:t>
                      </a:r>
                      <a:r>
                        <a:rPr lang="en-IO" dirty="0"/>
                        <a:t>.</a:t>
                      </a:r>
                    </a:p>
                  </a:txBody>
                  <a:tcPr>
                    <a:solidFill>
                      <a:srgbClr val="5BA5DC"/>
                    </a:solidFill>
                  </a:tcPr>
                </a:tc>
                <a:extLst>
                  <a:ext uri="{0D108BD9-81ED-4DB2-BD59-A6C34878D82A}">
                    <a16:rowId xmlns:a16="http://schemas.microsoft.com/office/drawing/2014/main" val="3555018566"/>
                  </a:ext>
                </a:extLst>
              </a:tr>
            </a:tbl>
          </a:graphicData>
        </a:graphic>
      </p:graphicFrame>
      <p:sp>
        <p:nvSpPr>
          <p:cNvPr id="2" name="TextBox 1">
            <a:extLst>
              <a:ext uri="{FF2B5EF4-FFF2-40B4-BE49-F238E27FC236}">
                <a16:creationId xmlns:a16="http://schemas.microsoft.com/office/drawing/2014/main" id="{5E2E5A3E-2CE3-8D21-3C70-5FF1BE55ED0E}"/>
              </a:ext>
            </a:extLst>
          </p:cNvPr>
          <p:cNvSpPr txBox="1"/>
          <p:nvPr/>
        </p:nvSpPr>
        <p:spPr>
          <a:xfrm>
            <a:off x="-28714513" y="3507457"/>
            <a:ext cx="5303745" cy="2400657"/>
          </a:xfrm>
          <a:prstGeom prst="rect">
            <a:avLst/>
          </a:prstGeom>
          <a:solidFill>
            <a:srgbClr val="160C46"/>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square" rtlCol="0">
            <a:spAutoFit/>
          </a:bodyPr>
          <a:lstStyle/>
          <a:p>
            <a:pPr algn="just">
              <a:defRPr/>
            </a:pPr>
            <a:r>
              <a:rPr lang="en-US" sz="2400" b="1" dirty="0">
                <a:solidFill>
                  <a:schemeClr val="bg1"/>
                </a:solidFill>
              </a:rPr>
              <a:t>"</a:t>
            </a:r>
            <a:r>
              <a:rPr lang="en-US" sz="2400" b="1" dirty="0">
                <a:solidFill>
                  <a:schemeClr val="bg1"/>
                </a:solidFill>
                <a:latin typeface="Times New Roman" panose="02020603050405020304" pitchFamily="18" charset="0"/>
                <a:cs typeface="Times New Roman" panose="02020603050405020304" pitchFamily="18" charset="0"/>
              </a:rPr>
              <a:t>Stand-alone intelligent voice recognition system" by Mohammed R. </a:t>
            </a:r>
            <a:r>
              <a:rPr lang="en-US" sz="2400" b="1" dirty="0" err="1">
                <a:solidFill>
                  <a:schemeClr val="bg1"/>
                </a:solidFill>
                <a:latin typeface="Times New Roman" panose="02020603050405020304" pitchFamily="18" charset="0"/>
                <a:cs typeface="Times New Roman" panose="02020603050405020304" pitchFamily="18" charset="0"/>
              </a:rPr>
              <a:t>Saady</a:t>
            </a:r>
            <a:r>
              <a:rPr lang="en-US" sz="2400" b="1" dirty="0">
                <a:solidFill>
                  <a:schemeClr val="bg1"/>
                </a:solidFill>
                <a:latin typeface="Times New Roman" panose="02020603050405020304" pitchFamily="18" charset="0"/>
                <a:cs typeface="Times New Roman" panose="02020603050405020304" pitchFamily="18" charset="0"/>
              </a:rPr>
              <a:t>, Hatem El-</a:t>
            </a:r>
            <a:r>
              <a:rPr lang="en-US" sz="2400" b="1" dirty="0" err="1">
                <a:solidFill>
                  <a:schemeClr val="bg1"/>
                </a:solidFill>
                <a:latin typeface="Times New Roman" panose="02020603050405020304" pitchFamily="18" charset="0"/>
                <a:cs typeface="Times New Roman" panose="02020603050405020304" pitchFamily="18" charset="0"/>
              </a:rPr>
              <a:t>Borey</a:t>
            </a:r>
            <a:r>
              <a:rPr lang="en-US" sz="2400" b="1" dirty="0">
                <a:solidFill>
                  <a:schemeClr val="bg1"/>
                </a:solidFill>
                <a:latin typeface="Times New Roman" panose="02020603050405020304" pitchFamily="18" charset="0"/>
                <a:cs typeface="Times New Roman" panose="02020603050405020304" pitchFamily="18" charset="0"/>
              </a:rPr>
              <a:t>, El-Sayed A. El-</a:t>
            </a:r>
            <a:r>
              <a:rPr lang="en-US" sz="2400" b="1" dirty="0" err="1">
                <a:solidFill>
                  <a:schemeClr val="bg1"/>
                </a:solidFill>
                <a:latin typeface="Times New Roman" panose="02020603050405020304" pitchFamily="18" charset="0"/>
                <a:cs typeface="Times New Roman" panose="02020603050405020304" pitchFamily="18" charset="0"/>
              </a:rPr>
              <a:t>Dahshan</a:t>
            </a:r>
            <a:r>
              <a:rPr lang="en-US" sz="2400" b="1" dirty="0">
                <a:solidFill>
                  <a:schemeClr val="bg1"/>
                </a:solidFill>
                <a:latin typeface="Times New Roman" panose="02020603050405020304" pitchFamily="18" charset="0"/>
                <a:cs typeface="Times New Roman" panose="02020603050405020304" pitchFamily="18" charset="0"/>
              </a:rPr>
              <a:t>, Ashraf </a:t>
            </a:r>
            <a:r>
              <a:rPr lang="en-US" sz="2400" b="1" dirty="0" err="1">
                <a:solidFill>
                  <a:schemeClr val="bg1"/>
                </a:solidFill>
                <a:latin typeface="Times New Roman" panose="02020603050405020304" pitchFamily="18" charset="0"/>
                <a:cs typeface="Times New Roman" panose="02020603050405020304" pitchFamily="18" charset="0"/>
              </a:rPr>
              <a:t>Shamseldin</a:t>
            </a:r>
            <a:r>
              <a:rPr lang="en-US" sz="2400" b="1" dirty="0">
                <a:solidFill>
                  <a:schemeClr val="bg1"/>
                </a:solidFill>
                <a:latin typeface="Times New Roman" panose="02020603050405020304" pitchFamily="18" charset="0"/>
                <a:cs typeface="Times New Roman" panose="02020603050405020304" pitchFamily="18" charset="0"/>
              </a:rPr>
              <a:t> Yahia</a:t>
            </a:r>
            <a:r>
              <a:rPr lang="en-US" sz="2400" b="1" dirty="0">
                <a:latin typeface="Times New Roman" panose="02020603050405020304" pitchFamily="18" charset="0"/>
                <a:cs typeface="Times New Roman" panose="02020603050405020304" pitchFamily="18" charset="0"/>
              </a:rPr>
              <a:t>.</a:t>
            </a:r>
            <a:endParaRPr lang="en-US" b="1" dirty="0">
              <a:latin typeface="Times New Roman" panose="02020603050405020304" pitchFamily="18" charset="0"/>
              <a:cs typeface="Times New Roman" panose="02020603050405020304" pitchFamily="18" charset="0"/>
            </a:endParaRPr>
          </a:p>
          <a:p>
            <a:pPr algn="just">
              <a:defRPr/>
            </a:pPr>
            <a:endParaRPr kumimoji="0" lang="en-US" sz="1800" b="1" i="0" u="none" strike="noStrike" kern="1200" cap="none" spc="0" normalizeH="0" baseline="0" noProof="0" dirty="0">
              <a:ln>
                <a:noFill/>
              </a:ln>
              <a:solidFill>
                <a:schemeClr val="bg1"/>
              </a:solidFill>
              <a:effectLst/>
              <a:uLnTx/>
              <a:uFillTx/>
              <a:latin typeface="Times New Roman" panose="02020603050405020304" pitchFamily="18" charset="0"/>
              <a:ea typeface="+mn-ea"/>
              <a:cs typeface="Times New Roman" panose="02020603050405020304" pitchFamily="18"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endParaRPr lang="en-US" b="1" dirty="0">
              <a:solidFill>
                <a:schemeClr val="bg1"/>
              </a:solidFill>
              <a:latin typeface="Times New Roman" panose="02020603050405020304" pitchFamily="18" charset="0"/>
              <a:cs typeface="Times New Roman" panose="02020603050405020304" pitchFamily="18"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IO" sz="1800" b="1" i="0" u="none" strike="noStrike" kern="1200" cap="none" spc="0" normalizeH="0" baseline="0" noProof="0" dirty="0">
              <a:ln>
                <a:noFill/>
              </a:ln>
              <a:solidFill>
                <a:schemeClr val="bg1"/>
              </a:solidFill>
              <a:effectLst/>
              <a:uLnTx/>
              <a:uFillTx/>
              <a:latin typeface="Times New Roman" panose="02020603050405020304" pitchFamily="18" charset="0"/>
              <a:ea typeface="+mn-ea"/>
              <a:cs typeface="Times New Roman" panose="02020603050405020304" pitchFamily="18" charset="0"/>
            </a:endParaRPr>
          </a:p>
        </p:txBody>
      </p:sp>
      <p:sp>
        <p:nvSpPr>
          <p:cNvPr id="3" name="TextBox 2">
            <a:extLst>
              <a:ext uri="{FF2B5EF4-FFF2-40B4-BE49-F238E27FC236}">
                <a16:creationId xmlns:a16="http://schemas.microsoft.com/office/drawing/2014/main" id="{7DE05B43-1D58-7A09-4F4F-F40EC331F628}"/>
              </a:ext>
            </a:extLst>
          </p:cNvPr>
          <p:cNvSpPr txBox="1"/>
          <p:nvPr/>
        </p:nvSpPr>
        <p:spPr>
          <a:xfrm>
            <a:off x="38387722" y="9225062"/>
            <a:ext cx="5818095" cy="2308324"/>
          </a:xfrm>
          <a:prstGeom prst="rect">
            <a:avLst/>
          </a:prstGeom>
          <a:solidFill>
            <a:srgbClr val="5BA5DC"/>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IO" sz="1800" b="1" i="0" u="none" strike="noStrike" kern="1200" cap="none" spc="0" normalizeH="0" baseline="0" noProof="0" dirty="0">
                <a:ln>
                  <a:noFill/>
                </a:ln>
                <a:solidFill>
                  <a:schemeClr val="bg1"/>
                </a:solidFill>
                <a:effectLst/>
                <a:uLnTx/>
                <a:uFillTx/>
                <a:latin typeface="Times New Roman" panose="02020603050405020304" pitchFamily="18" charset="0"/>
                <a:ea typeface="+mn-ea"/>
                <a:cs typeface="Times New Roman" panose="02020603050405020304" pitchFamily="18" charset="0"/>
              </a:rPr>
              <a:t>T</a:t>
            </a:r>
            <a:r>
              <a:rPr kumimoji="0" lang="en-US" sz="1800" b="1" i="0" u="none" strike="noStrike" kern="1200" cap="none" spc="0" normalizeH="0" baseline="0" noProof="0" dirty="0">
                <a:ln>
                  <a:noFill/>
                </a:ln>
                <a:solidFill>
                  <a:schemeClr val="bg1"/>
                </a:solidFill>
                <a:effectLst/>
                <a:uLnTx/>
                <a:uFillTx/>
                <a:latin typeface="Times New Roman" panose="02020603050405020304" pitchFamily="18" charset="0"/>
                <a:ea typeface="+mn-ea"/>
                <a:cs typeface="Times New Roman" panose="02020603050405020304" pitchFamily="18" charset="0"/>
              </a:rPr>
              <a:t>he data used in this paper are drawn from the english language speech database for speaker recognition (ELSDSR) database which composes of audio files for training and other files for testing. The performance of the proposed system is evaluated by using the test files. The proposed method showed efficiency results were better than the well-known </a:t>
            </a:r>
            <a:r>
              <a:rPr kumimoji="0" lang="en-IO" sz="1800" b="1" i="0" u="none" strike="noStrike" kern="1200" cap="none" spc="0" normalizeH="0" baseline="0" noProof="0" dirty="0">
                <a:ln>
                  <a:noFill/>
                </a:ln>
                <a:solidFill>
                  <a:schemeClr val="bg1"/>
                </a:solidFill>
                <a:effectLst/>
                <a:uLnTx/>
                <a:uFillTx/>
                <a:latin typeface="Times New Roman" panose="02020603050405020304" pitchFamily="18" charset="0"/>
                <a:ea typeface="+mn-ea"/>
                <a:cs typeface="Times New Roman" panose="02020603050405020304" pitchFamily="18" charset="0"/>
              </a:rPr>
              <a:t>M</a:t>
            </a:r>
            <a:r>
              <a:rPr kumimoji="0" lang="en-US" sz="1800" b="1" i="0" u="none" strike="noStrike" kern="1200" cap="none" spc="0" normalizeH="0" baseline="0" noProof="0" dirty="0">
                <a:ln>
                  <a:noFill/>
                </a:ln>
                <a:solidFill>
                  <a:schemeClr val="bg1"/>
                </a:solidFill>
                <a:effectLst/>
                <a:uLnTx/>
                <a:uFillTx/>
                <a:latin typeface="Times New Roman" panose="02020603050405020304" pitchFamily="18" charset="0"/>
                <a:ea typeface="+mn-ea"/>
                <a:cs typeface="Times New Roman" panose="02020603050405020304" pitchFamily="18" charset="0"/>
              </a:rPr>
              <a:t>el </a:t>
            </a:r>
            <a:r>
              <a:rPr kumimoji="0" lang="en-IO" sz="1800" b="1" i="0" u="none" strike="noStrike" kern="1200" cap="none" spc="0" normalizeH="0" baseline="0" noProof="0" dirty="0">
                <a:ln>
                  <a:noFill/>
                </a:ln>
                <a:solidFill>
                  <a:schemeClr val="bg1"/>
                </a:solidFill>
                <a:effectLst/>
                <a:uLnTx/>
                <a:uFillTx/>
                <a:latin typeface="Times New Roman" panose="02020603050405020304" pitchFamily="18" charset="0"/>
                <a:ea typeface="+mn-ea"/>
                <a:cs typeface="Times New Roman" panose="02020603050405020304" pitchFamily="18" charset="0"/>
              </a:rPr>
              <a:t>F</a:t>
            </a:r>
            <a:r>
              <a:rPr kumimoji="0" lang="en-US" sz="1800" b="1" i="0" u="none" strike="noStrike" kern="1200" cap="none" spc="0" normalizeH="0" baseline="0" noProof="0" dirty="0">
                <a:ln>
                  <a:noFill/>
                </a:ln>
                <a:solidFill>
                  <a:schemeClr val="bg1"/>
                </a:solidFill>
                <a:effectLst/>
                <a:uLnTx/>
                <a:uFillTx/>
                <a:latin typeface="Times New Roman" panose="02020603050405020304" pitchFamily="18" charset="0"/>
                <a:ea typeface="+mn-ea"/>
                <a:cs typeface="Times New Roman" panose="02020603050405020304" pitchFamily="18" charset="0"/>
              </a:rPr>
              <a:t>requency </a:t>
            </a:r>
            <a:r>
              <a:rPr kumimoji="0" lang="en-IO" sz="1800" b="1" i="0" u="none" strike="noStrike" kern="1200" cap="none" spc="0" normalizeH="0" baseline="0" noProof="0" dirty="0">
                <a:ln>
                  <a:noFill/>
                </a:ln>
                <a:solidFill>
                  <a:schemeClr val="bg1"/>
                </a:solidFill>
                <a:effectLst/>
                <a:uLnTx/>
                <a:uFillTx/>
                <a:latin typeface="Times New Roman" panose="02020603050405020304" pitchFamily="18" charset="0"/>
                <a:ea typeface="+mn-ea"/>
                <a:cs typeface="Times New Roman" panose="02020603050405020304" pitchFamily="18" charset="0"/>
              </a:rPr>
              <a:t>C</a:t>
            </a:r>
            <a:r>
              <a:rPr kumimoji="0" lang="en-US" sz="1800" b="1" i="0" u="none" strike="noStrike" kern="1200" cap="none" spc="0" normalizeH="0" baseline="0" noProof="0" dirty="0">
                <a:ln>
                  <a:noFill/>
                </a:ln>
                <a:solidFill>
                  <a:schemeClr val="bg1"/>
                </a:solidFill>
                <a:effectLst/>
                <a:uLnTx/>
                <a:uFillTx/>
                <a:latin typeface="Times New Roman" panose="02020603050405020304" pitchFamily="18" charset="0"/>
                <a:ea typeface="+mn-ea"/>
                <a:cs typeface="Times New Roman" panose="02020603050405020304" pitchFamily="18" charset="0"/>
              </a:rPr>
              <a:t>epstral </a:t>
            </a:r>
            <a:r>
              <a:rPr kumimoji="0" lang="en-IO" sz="1800" b="1" i="0" u="none" strike="noStrike" kern="1200" cap="none" spc="0" normalizeH="0" baseline="0" noProof="0" dirty="0">
                <a:ln>
                  <a:noFill/>
                </a:ln>
                <a:solidFill>
                  <a:schemeClr val="bg1"/>
                </a:solidFill>
                <a:effectLst/>
                <a:uLnTx/>
                <a:uFillTx/>
                <a:latin typeface="Times New Roman" panose="02020603050405020304" pitchFamily="18" charset="0"/>
                <a:ea typeface="+mn-ea"/>
                <a:cs typeface="Times New Roman" panose="02020603050405020304" pitchFamily="18" charset="0"/>
              </a:rPr>
              <a:t>C</a:t>
            </a:r>
            <a:r>
              <a:rPr kumimoji="0" lang="en-US" sz="1800" b="1" i="0" u="none" strike="noStrike" kern="1200" cap="none" spc="0" normalizeH="0" baseline="0" noProof="0" dirty="0">
                <a:ln>
                  <a:noFill/>
                </a:ln>
                <a:solidFill>
                  <a:schemeClr val="bg1"/>
                </a:solidFill>
                <a:effectLst/>
                <a:uLnTx/>
                <a:uFillTx/>
                <a:latin typeface="Times New Roman" panose="02020603050405020304" pitchFamily="18" charset="0"/>
                <a:ea typeface="+mn-ea"/>
                <a:cs typeface="Times New Roman" panose="02020603050405020304" pitchFamily="18" charset="0"/>
              </a:rPr>
              <a:t>oefficient (MFCC) and the </a:t>
            </a:r>
            <a:r>
              <a:rPr kumimoji="0" lang="en-IO" sz="1800" b="1" i="0" u="none" strike="noStrike" kern="1200" cap="none" spc="0" normalizeH="0" baseline="0" noProof="0" dirty="0">
                <a:ln>
                  <a:noFill/>
                </a:ln>
                <a:solidFill>
                  <a:schemeClr val="bg1"/>
                </a:solidFill>
                <a:effectLst/>
                <a:uLnTx/>
                <a:uFillTx/>
                <a:latin typeface="Times New Roman" panose="02020603050405020304" pitchFamily="18" charset="0"/>
                <a:ea typeface="+mn-ea"/>
                <a:cs typeface="Times New Roman" panose="02020603050405020304" pitchFamily="18" charset="0"/>
              </a:rPr>
              <a:t>Z</a:t>
            </a:r>
            <a:r>
              <a:rPr kumimoji="0" lang="en-US" sz="1800" b="1" i="0" u="none" strike="noStrike" kern="1200" cap="none" spc="0" normalizeH="0" baseline="0" noProof="0" dirty="0">
                <a:ln>
                  <a:noFill/>
                </a:ln>
                <a:solidFill>
                  <a:schemeClr val="bg1"/>
                </a:solidFill>
                <a:effectLst/>
                <a:uLnTx/>
                <a:uFillTx/>
                <a:latin typeface="Times New Roman" panose="02020603050405020304" pitchFamily="18" charset="0"/>
                <a:ea typeface="+mn-ea"/>
                <a:cs typeface="Times New Roman" panose="02020603050405020304" pitchFamily="18" charset="0"/>
              </a:rPr>
              <a:t>ak transform.</a:t>
            </a:r>
            <a:endParaRPr kumimoji="0" lang="en-IO" sz="1800" b="1" i="0" u="none" strike="noStrike" kern="1200" cap="none" spc="0" normalizeH="0" baseline="0" noProof="0" dirty="0">
              <a:ln>
                <a:noFill/>
              </a:ln>
              <a:solidFill>
                <a:schemeClr val="bg1"/>
              </a:solidFill>
              <a:effectLst/>
              <a:uLnTx/>
              <a:uFillTx/>
              <a:latin typeface="Times New Roman" panose="02020603050405020304" pitchFamily="18" charset="0"/>
              <a:ea typeface="+mn-ea"/>
              <a:cs typeface="Times New Roman" panose="02020603050405020304" pitchFamily="18" charset="0"/>
            </a:endParaRPr>
          </a:p>
        </p:txBody>
      </p:sp>
      <p:graphicFrame>
        <p:nvGraphicFramePr>
          <p:cNvPr id="11" name="Table 4">
            <a:extLst>
              <a:ext uri="{FF2B5EF4-FFF2-40B4-BE49-F238E27FC236}">
                <a16:creationId xmlns:a16="http://schemas.microsoft.com/office/drawing/2014/main" id="{3B8C3AB9-3367-764B-AC89-76781577330D}"/>
              </a:ext>
            </a:extLst>
          </p:cNvPr>
          <p:cNvGraphicFramePr>
            <a:graphicFrameLocks/>
          </p:cNvGraphicFramePr>
          <p:nvPr>
            <p:extLst>
              <p:ext uri="{D42A27DB-BD31-4B8C-83A1-F6EECF244321}">
                <p14:modId xmlns:p14="http://schemas.microsoft.com/office/powerpoint/2010/main" val="3857348153"/>
              </p:ext>
            </p:extLst>
          </p:nvPr>
        </p:nvGraphicFramePr>
        <p:xfrm>
          <a:off x="0" y="15583762"/>
          <a:ext cx="10515600" cy="1559560"/>
        </p:xfrm>
        <a:graphic>
          <a:graphicData uri="http://schemas.openxmlformats.org/drawingml/2006/table">
            <a:tbl>
              <a:tblPr firstRow="1" bandRow="1">
                <a:tableStyleId>{5C22544A-7EE6-4342-B048-85BDC9FD1C3A}</a:tableStyleId>
              </a:tblPr>
              <a:tblGrid>
                <a:gridCol w="5257800">
                  <a:extLst>
                    <a:ext uri="{9D8B030D-6E8A-4147-A177-3AD203B41FA5}">
                      <a16:colId xmlns:a16="http://schemas.microsoft.com/office/drawing/2014/main" val="1510595036"/>
                    </a:ext>
                  </a:extLst>
                </a:gridCol>
                <a:gridCol w="5257800">
                  <a:extLst>
                    <a:ext uri="{9D8B030D-6E8A-4147-A177-3AD203B41FA5}">
                      <a16:colId xmlns:a16="http://schemas.microsoft.com/office/drawing/2014/main" val="3834019544"/>
                    </a:ext>
                  </a:extLst>
                </a:gridCol>
              </a:tblGrid>
              <a:tr h="370840">
                <a:tc>
                  <a:txBody>
                    <a:bodyPr/>
                    <a:lstStyle/>
                    <a:p>
                      <a:r>
                        <a:rPr lang="en-IO" dirty="0">
                          <a:latin typeface="Times New Roman" panose="02020603050405020304" pitchFamily="18" charset="0"/>
                          <a:cs typeface="Times New Roman" panose="02020603050405020304" pitchFamily="18" charset="0"/>
                        </a:rPr>
                        <a:t>PROS</a:t>
                      </a:r>
                    </a:p>
                  </a:txBody>
                  <a:tcPr>
                    <a:solidFill>
                      <a:srgbClr val="170C46"/>
                    </a:solidFill>
                  </a:tcPr>
                </a:tc>
                <a:tc>
                  <a:txBody>
                    <a:bodyPr/>
                    <a:lstStyle/>
                    <a:p>
                      <a:r>
                        <a:rPr lang="en-IO" dirty="0">
                          <a:latin typeface="Times New Roman" panose="02020603050405020304" pitchFamily="18" charset="0"/>
                          <a:cs typeface="Times New Roman" panose="02020603050405020304" pitchFamily="18" charset="0"/>
                        </a:rPr>
                        <a:t>CONS</a:t>
                      </a:r>
                    </a:p>
                  </a:txBody>
                  <a:tcPr>
                    <a:solidFill>
                      <a:srgbClr val="170C46"/>
                    </a:solidFill>
                  </a:tcPr>
                </a:tc>
                <a:extLst>
                  <a:ext uri="{0D108BD9-81ED-4DB2-BD59-A6C34878D82A}">
                    <a16:rowId xmlns:a16="http://schemas.microsoft.com/office/drawing/2014/main" val="3879034758"/>
                  </a:ext>
                </a:extLst>
              </a:tr>
              <a:tr h="370840">
                <a:tc>
                  <a:txBody>
                    <a:bodyPr/>
                    <a:lstStyle/>
                    <a:p>
                      <a:pPr algn="just"/>
                      <a:r>
                        <a:rPr lang="en-US" dirty="0">
                          <a:latin typeface="Times New Roman" panose="02020603050405020304" pitchFamily="18" charset="0"/>
                          <a:cs typeface="Times New Roman" panose="02020603050405020304" pitchFamily="18" charset="0"/>
                        </a:rPr>
                        <a:t>Processing speed of the voice enhancement method using ANN-noise and more efficient. Feature extraction was done using Wavelet Packet Transform (WPT), which gave an accuracy of 95.7%</a:t>
                      </a:r>
                      <a:endParaRPr lang="en-IO" dirty="0">
                        <a:latin typeface="Times New Roman" panose="02020603050405020304" pitchFamily="18" charset="0"/>
                        <a:cs typeface="Times New Roman" panose="02020603050405020304" pitchFamily="18" charset="0"/>
                      </a:endParaRPr>
                    </a:p>
                  </a:txBody>
                  <a:tcPr>
                    <a:solidFill>
                      <a:srgbClr val="5BA5DC"/>
                    </a:solidFill>
                  </a:tcPr>
                </a:tc>
                <a:tc>
                  <a:txBody>
                    <a:bodyPr/>
                    <a:lstStyle/>
                    <a:p>
                      <a:pPr algn="just"/>
                      <a:r>
                        <a:rPr lang="en-US" dirty="0">
                          <a:latin typeface="Times New Roman" panose="02020603050405020304" pitchFamily="18" charset="0"/>
                          <a:cs typeface="Times New Roman" panose="02020603050405020304" pitchFamily="18" charset="0"/>
                        </a:rPr>
                        <a:t>Increased number of features associated with each speaker, not much efficient if the system is used in the real-time where the noise exist such as the street.</a:t>
                      </a:r>
                      <a:endParaRPr lang="en-IO" dirty="0">
                        <a:latin typeface="Times New Roman" panose="02020603050405020304" pitchFamily="18" charset="0"/>
                        <a:cs typeface="Times New Roman" panose="02020603050405020304" pitchFamily="18" charset="0"/>
                      </a:endParaRPr>
                    </a:p>
                  </a:txBody>
                  <a:tcPr>
                    <a:solidFill>
                      <a:srgbClr val="5BA5DC"/>
                    </a:solidFill>
                  </a:tcPr>
                </a:tc>
                <a:extLst>
                  <a:ext uri="{0D108BD9-81ED-4DB2-BD59-A6C34878D82A}">
                    <a16:rowId xmlns:a16="http://schemas.microsoft.com/office/drawing/2014/main" val="1833907844"/>
                  </a:ext>
                </a:extLst>
              </a:tr>
            </a:tbl>
          </a:graphicData>
        </a:graphic>
      </p:graphicFrame>
      <p:sp>
        <p:nvSpPr>
          <p:cNvPr id="8" name="TextBox 7">
            <a:extLst>
              <a:ext uri="{FF2B5EF4-FFF2-40B4-BE49-F238E27FC236}">
                <a16:creationId xmlns:a16="http://schemas.microsoft.com/office/drawing/2014/main" id="{10110373-75E9-CB1C-09E1-C15CEC750F1E}"/>
              </a:ext>
            </a:extLst>
          </p:cNvPr>
          <p:cNvSpPr txBox="1"/>
          <p:nvPr/>
        </p:nvSpPr>
        <p:spPr>
          <a:xfrm>
            <a:off x="692595" y="1277168"/>
            <a:ext cx="5289174" cy="1940957"/>
          </a:xfrm>
          <a:prstGeom prst="roundRect">
            <a:avLst/>
          </a:prstGeom>
          <a:solidFill>
            <a:schemeClr val="tx2">
              <a:lumMod val="40000"/>
              <a:lumOff val="60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square" rtlCol="0">
            <a:spAutoFit/>
          </a:bodyPr>
          <a:lstStyle/>
          <a:p>
            <a:pPr marL="0" indent="0">
              <a:buNone/>
            </a:pPr>
            <a:r>
              <a:rPr lang="en-US" b="1" u="sng" dirty="0">
                <a:solidFill>
                  <a:srgbClr val="09101D"/>
                </a:solidFill>
                <a:latin typeface="Times New Roman" panose="02020603050405020304" pitchFamily="18" charset="0"/>
                <a:cs typeface="Times New Roman" panose="02020603050405020304" pitchFamily="18" charset="0"/>
              </a:rPr>
              <a:t>PAPER</a:t>
            </a:r>
            <a:r>
              <a:rPr lang="en-US" b="1" dirty="0">
                <a:solidFill>
                  <a:srgbClr val="09101D"/>
                </a:solidFill>
                <a:latin typeface="Times New Roman" panose="02020603050405020304" pitchFamily="18" charset="0"/>
                <a:cs typeface="Times New Roman" panose="02020603050405020304" pitchFamily="18" charset="0"/>
              </a:rPr>
              <a:t>:</a:t>
            </a:r>
          </a:p>
          <a:p>
            <a:pPr marL="0" indent="0">
              <a:buNone/>
            </a:pPr>
            <a:r>
              <a:rPr lang="en-US" b="1" dirty="0">
                <a:solidFill>
                  <a:srgbClr val="152543"/>
                </a:solidFill>
                <a:latin typeface="Times New Roman" panose="02020603050405020304" pitchFamily="18" charset="0"/>
                <a:cs typeface="Times New Roman" panose="02020603050405020304" pitchFamily="18" charset="0"/>
              </a:rPr>
              <a:t>"Voice biometric identity authentication model for </a:t>
            </a:r>
            <a:r>
              <a:rPr lang="en-IO" b="1" dirty="0">
                <a:solidFill>
                  <a:srgbClr val="152543"/>
                </a:solidFill>
                <a:latin typeface="Times New Roman" panose="02020603050405020304" pitchFamily="18" charset="0"/>
                <a:cs typeface="Times New Roman" panose="02020603050405020304" pitchFamily="18" charset="0"/>
              </a:rPr>
              <a:t>IOT</a:t>
            </a:r>
            <a:r>
              <a:rPr lang="en-US" b="1" dirty="0">
                <a:solidFill>
                  <a:srgbClr val="152543"/>
                </a:solidFill>
                <a:latin typeface="Times New Roman" panose="02020603050405020304" pitchFamily="18" charset="0"/>
                <a:cs typeface="Times New Roman" panose="02020603050405020304" pitchFamily="18" charset="0"/>
              </a:rPr>
              <a:t> devices" by </a:t>
            </a:r>
            <a:r>
              <a:rPr lang="en-IO" b="1" dirty="0">
                <a:solidFill>
                  <a:srgbClr val="152543"/>
                </a:solidFill>
                <a:latin typeface="Times New Roman" panose="02020603050405020304" pitchFamily="18" charset="0"/>
                <a:cs typeface="Times New Roman" panose="02020603050405020304" pitchFamily="18" charset="0"/>
              </a:rPr>
              <a:t>S</a:t>
            </a:r>
            <a:r>
              <a:rPr lang="en-US" b="1" dirty="0" err="1">
                <a:solidFill>
                  <a:srgbClr val="152543"/>
                </a:solidFill>
                <a:latin typeface="Times New Roman" panose="02020603050405020304" pitchFamily="18" charset="0"/>
                <a:cs typeface="Times New Roman" panose="02020603050405020304" pitchFamily="18" charset="0"/>
              </a:rPr>
              <a:t>alahaldeen</a:t>
            </a:r>
            <a:r>
              <a:rPr lang="en-US" b="1" dirty="0">
                <a:solidFill>
                  <a:srgbClr val="152543"/>
                </a:solidFill>
                <a:latin typeface="Times New Roman" panose="02020603050405020304" pitchFamily="18" charset="0"/>
                <a:cs typeface="Times New Roman" panose="02020603050405020304" pitchFamily="18" charset="0"/>
              </a:rPr>
              <a:t> </a:t>
            </a:r>
            <a:r>
              <a:rPr lang="en-IO" b="1" dirty="0">
                <a:solidFill>
                  <a:srgbClr val="152543"/>
                </a:solidFill>
                <a:latin typeface="Times New Roman" panose="02020603050405020304" pitchFamily="18" charset="0"/>
                <a:cs typeface="Times New Roman" panose="02020603050405020304" pitchFamily="18" charset="0"/>
              </a:rPr>
              <a:t>D</a:t>
            </a:r>
            <a:r>
              <a:rPr lang="en-US" b="1" dirty="0" err="1">
                <a:solidFill>
                  <a:srgbClr val="152543"/>
                </a:solidFill>
                <a:latin typeface="Times New Roman" panose="02020603050405020304" pitchFamily="18" charset="0"/>
                <a:cs typeface="Times New Roman" panose="02020603050405020304" pitchFamily="18" charset="0"/>
              </a:rPr>
              <a:t>uraibi</a:t>
            </a:r>
            <a:r>
              <a:rPr lang="en-US" b="1" dirty="0">
                <a:solidFill>
                  <a:srgbClr val="152543"/>
                </a:solidFill>
                <a:latin typeface="Times New Roman" panose="02020603050405020304" pitchFamily="18" charset="0"/>
                <a:cs typeface="Times New Roman" panose="02020603050405020304" pitchFamily="18" charset="0"/>
              </a:rPr>
              <a:t>, </a:t>
            </a:r>
            <a:r>
              <a:rPr lang="en-IO" b="1" dirty="0">
                <a:solidFill>
                  <a:srgbClr val="152543"/>
                </a:solidFill>
                <a:latin typeface="Times New Roman" panose="02020603050405020304" pitchFamily="18" charset="0"/>
                <a:cs typeface="Times New Roman" panose="02020603050405020304" pitchFamily="18" charset="0"/>
              </a:rPr>
              <a:t>F</a:t>
            </a:r>
            <a:r>
              <a:rPr lang="en-US" b="1" dirty="0" err="1">
                <a:solidFill>
                  <a:srgbClr val="152543"/>
                </a:solidFill>
                <a:latin typeface="Times New Roman" panose="02020603050405020304" pitchFamily="18" charset="0"/>
                <a:cs typeface="Times New Roman" panose="02020603050405020304" pitchFamily="18" charset="0"/>
              </a:rPr>
              <a:t>rederick</a:t>
            </a:r>
            <a:r>
              <a:rPr lang="en-US" b="1" dirty="0">
                <a:solidFill>
                  <a:srgbClr val="152543"/>
                </a:solidFill>
                <a:latin typeface="Times New Roman" panose="02020603050405020304" pitchFamily="18" charset="0"/>
                <a:cs typeface="Times New Roman" panose="02020603050405020304" pitchFamily="18" charset="0"/>
              </a:rPr>
              <a:t> T. Sheldon and </a:t>
            </a:r>
            <a:r>
              <a:rPr lang="en-IO" b="1" dirty="0">
                <a:solidFill>
                  <a:srgbClr val="152543"/>
                </a:solidFill>
                <a:latin typeface="Times New Roman" panose="02020603050405020304" pitchFamily="18" charset="0"/>
                <a:cs typeface="Times New Roman" panose="02020603050405020304" pitchFamily="18" charset="0"/>
              </a:rPr>
              <a:t>W</a:t>
            </a:r>
            <a:r>
              <a:rPr lang="en-US" b="1" dirty="0" err="1">
                <a:solidFill>
                  <a:srgbClr val="152543"/>
                </a:solidFill>
                <a:latin typeface="Times New Roman" panose="02020603050405020304" pitchFamily="18" charset="0"/>
                <a:cs typeface="Times New Roman" panose="02020603050405020304" pitchFamily="18" charset="0"/>
              </a:rPr>
              <a:t>asim</a:t>
            </a:r>
            <a:r>
              <a:rPr lang="en-US" b="1" dirty="0">
                <a:solidFill>
                  <a:srgbClr val="152543"/>
                </a:solidFill>
                <a:latin typeface="Times New Roman" panose="02020603050405020304" pitchFamily="18" charset="0"/>
                <a:cs typeface="Times New Roman" panose="02020603050405020304" pitchFamily="18" charset="0"/>
              </a:rPr>
              <a:t> </a:t>
            </a:r>
            <a:r>
              <a:rPr lang="en-IO" b="1" dirty="0">
                <a:solidFill>
                  <a:srgbClr val="152543"/>
                </a:solidFill>
                <a:latin typeface="Times New Roman" panose="02020603050405020304" pitchFamily="18" charset="0"/>
                <a:cs typeface="Times New Roman" panose="02020603050405020304" pitchFamily="18" charset="0"/>
              </a:rPr>
              <a:t>A</a:t>
            </a:r>
            <a:r>
              <a:rPr lang="en-US" b="1" dirty="0" err="1">
                <a:solidFill>
                  <a:srgbClr val="152543"/>
                </a:solidFill>
                <a:latin typeface="Times New Roman" panose="02020603050405020304" pitchFamily="18" charset="0"/>
                <a:cs typeface="Times New Roman" panose="02020603050405020304" pitchFamily="18" charset="0"/>
              </a:rPr>
              <a:t>lhamdani</a:t>
            </a:r>
            <a:r>
              <a:rPr lang="en-IO" b="1" dirty="0">
                <a:solidFill>
                  <a:srgbClr val="152543"/>
                </a:solidFill>
                <a:latin typeface="Times New Roman" panose="02020603050405020304" pitchFamily="18" charset="0"/>
                <a:cs typeface="Times New Roman" panose="02020603050405020304" pitchFamily="18" charset="0"/>
              </a:rPr>
              <a:t>.</a:t>
            </a:r>
          </a:p>
          <a:p>
            <a:endParaRPr lang="en-US" dirty="0">
              <a:solidFill>
                <a:srgbClr val="152543"/>
              </a:solidFill>
            </a:endParaRPr>
          </a:p>
          <a:p>
            <a:endParaRPr lang="en-IO" dirty="0">
              <a:solidFill>
                <a:srgbClr val="152543"/>
              </a:solidFill>
            </a:endParaRPr>
          </a:p>
        </p:txBody>
      </p:sp>
      <p:sp>
        <p:nvSpPr>
          <p:cNvPr id="9" name="TextBox 8">
            <a:extLst>
              <a:ext uri="{FF2B5EF4-FFF2-40B4-BE49-F238E27FC236}">
                <a16:creationId xmlns:a16="http://schemas.microsoft.com/office/drawing/2014/main" id="{6D31AC0B-5443-9A55-6B4C-5C1D2912AC21}"/>
              </a:ext>
            </a:extLst>
          </p:cNvPr>
          <p:cNvSpPr txBox="1"/>
          <p:nvPr/>
        </p:nvSpPr>
        <p:spPr>
          <a:xfrm>
            <a:off x="6305926" y="1277168"/>
            <a:ext cx="5289174" cy="1940957"/>
          </a:xfrm>
          <a:prstGeom prst="roundRect">
            <a:avLst/>
          </a:prstGeom>
          <a:solidFill>
            <a:schemeClr val="tx2">
              <a:lumMod val="40000"/>
              <a:lumOff val="60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square" rtlCol="0">
            <a:spAutoFit/>
          </a:bodyPr>
          <a:lstStyle/>
          <a:p>
            <a:pPr marL="0" indent="0">
              <a:buNone/>
            </a:pPr>
            <a:r>
              <a:rPr lang="en-US" b="1" u="sng" dirty="0">
                <a:solidFill>
                  <a:srgbClr val="09101D"/>
                </a:solidFill>
                <a:latin typeface="Times New Roman" panose="02020603050405020304" pitchFamily="18" charset="0"/>
                <a:cs typeface="Times New Roman" panose="02020603050405020304" pitchFamily="18" charset="0"/>
              </a:rPr>
              <a:t>DESCRIPTION</a:t>
            </a:r>
            <a:r>
              <a:rPr lang="en-US" b="1" dirty="0">
                <a:solidFill>
                  <a:srgbClr val="09101D"/>
                </a:solidFill>
                <a:latin typeface="Times New Roman" panose="02020603050405020304" pitchFamily="18" charset="0"/>
                <a:cs typeface="Times New Roman" panose="02020603050405020304" pitchFamily="18" charset="0"/>
              </a:rPr>
              <a:t>:</a:t>
            </a:r>
          </a:p>
          <a:p>
            <a:pPr marL="0" indent="0">
              <a:buNone/>
            </a:pPr>
            <a:r>
              <a:rPr lang="en-US" b="1" dirty="0">
                <a:solidFill>
                  <a:srgbClr val="152543"/>
                </a:solidFill>
                <a:latin typeface="Times New Roman" panose="02020603050405020304" pitchFamily="18" charset="0"/>
                <a:cs typeface="Times New Roman" panose="02020603050405020304" pitchFamily="18" charset="0"/>
              </a:rPr>
              <a:t>In this paper, a voice recognition authentication system to be used in the IoT ecosystem is proposed. The resource limitedness of the IoT devices and remote access are taken into consideration.</a:t>
            </a:r>
            <a:endParaRPr lang="en-IO" dirty="0">
              <a:solidFill>
                <a:srgbClr val="152543"/>
              </a:solidFill>
            </a:endParaRPr>
          </a:p>
        </p:txBody>
      </p:sp>
      <p:sp>
        <p:nvSpPr>
          <p:cNvPr id="10" name="TextBox 9">
            <a:extLst>
              <a:ext uri="{FF2B5EF4-FFF2-40B4-BE49-F238E27FC236}">
                <a16:creationId xmlns:a16="http://schemas.microsoft.com/office/drawing/2014/main" id="{66FAA471-6042-53A9-A891-55B6DB072AEE}"/>
              </a:ext>
            </a:extLst>
          </p:cNvPr>
          <p:cNvSpPr txBox="1"/>
          <p:nvPr/>
        </p:nvSpPr>
        <p:spPr>
          <a:xfrm>
            <a:off x="692594" y="3737306"/>
            <a:ext cx="5303745" cy="1328023"/>
          </a:xfrm>
          <a:prstGeom prst="roundRect">
            <a:avLst/>
          </a:prstGeom>
          <a:solidFill>
            <a:schemeClr val="tx2">
              <a:lumMod val="40000"/>
              <a:lumOff val="60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square" rtlCol="0">
            <a:spAutoFit/>
          </a:bodyPr>
          <a:lstStyle/>
          <a:p>
            <a:r>
              <a:rPr lang="en-US" b="1" u="sng" dirty="0">
                <a:solidFill>
                  <a:srgbClr val="09101D"/>
                </a:solidFill>
                <a:latin typeface="Times New Roman" panose="02020603050405020304" pitchFamily="18" charset="0"/>
                <a:cs typeface="Times New Roman" panose="02020603050405020304" pitchFamily="18" charset="0"/>
              </a:rPr>
              <a:t>PROS:</a:t>
            </a:r>
          </a:p>
          <a:p>
            <a:r>
              <a:rPr lang="en-US" b="1" dirty="0">
                <a:solidFill>
                  <a:srgbClr val="152543"/>
                </a:solidFill>
                <a:latin typeface="Times New Roman" panose="02020603050405020304" pitchFamily="18" charset="0"/>
                <a:cs typeface="Times New Roman" panose="02020603050405020304" pitchFamily="18" charset="0"/>
              </a:rPr>
              <a:t>Remote voice control of the smart home system</a:t>
            </a:r>
          </a:p>
          <a:p>
            <a:r>
              <a:rPr lang="en-US" b="1" dirty="0">
                <a:solidFill>
                  <a:srgbClr val="152543"/>
                </a:solidFill>
                <a:latin typeface="Times New Roman" panose="02020603050405020304" pitchFamily="18" charset="0"/>
                <a:cs typeface="Times New Roman" panose="02020603050405020304" pitchFamily="18" charset="0"/>
              </a:rPr>
              <a:t>Speech enhancement.</a:t>
            </a:r>
          </a:p>
          <a:p>
            <a:endParaRPr lang="en-IO" b="1" dirty="0">
              <a:solidFill>
                <a:srgbClr val="152543"/>
              </a:solidFill>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B65123E7-66ED-D581-5477-8A0DD78C163E}"/>
              </a:ext>
            </a:extLst>
          </p:cNvPr>
          <p:cNvSpPr txBox="1"/>
          <p:nvPr/>
        </p:nvSpPr>
        <p:spPr>
          <a:xfrm>
            <a:off x="6305926" y="3737305"/>
            <a:ext cx="5378074" cy="1328023"/>
          </a:xfrm>
          <a:prstGeom prst="roundRect">
            <a:avLst/>
          </a:prstGeom>
          <a:solidFill>
            <a:schemeClr val="tx2">
              <a:lumMod val="40000"/>
              <a:lumOff val="60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square" rtlCol="0">
            <a:spAutoFit/>
          </a:bodyPr>
          <a:lstStyle/>
          <a:p>
            <a:r>
              <a:rPr lang="en-US" b="1" u="sng" dirty="0">
                <a:solidFill>
                  <a:srgbClr val="09101D"/>
                </a:solidFill>
                <a:latin typeface="Times New Roman" panose="02020603050405020304" pitchFamily="18" charset="0"/>
                <a:cs typeface="Times New Roman" panose="02020603050405020304" pitchFamily="18" charset="0"/>
              </a:rPr>
              <a:t>CONS:</a:t>
            </a:r>
          </a:p>
          <a:p>
            <a:r>
              <a:rPr lang="en-US" b="1" dirty="0">
                <a:solidFill>
                  <a:srgbClr val="152543"/>
                </a:solidFill>
                <a:latin typeface="Times New Roman" panose="02020603050405020304" pitchFamily="18" charset="0"/>
                <a:cs typeface="Times New Roman" panose="02020603050405020304" pitchFamily="18" charset="0"/>
              </a:rPr>
              <a:t>Dependency on Internet Connectivity</a:t>
            </a:r>
          </a:p>
          <a:p>
            <a:r>
              <a:rPr lang="en-US" b="1" dirty="0">
                <a:solidFill>
                  <a:srgbClr val="152543"/>
                </a:solidFill>
                <a:latin typeface="Times New Roman" panose="02020603050405020304" pitchFamily="18" charset="0"/>
                <a:cs typeface="Times New Roman" panose="02020603050405020304" pitchFamily="18" charset="0"/>
              </a:rPr>
              <a:t>Complexity and Cost</a:t>
            </a:r>
          </a:p>
          <a:p>
            <a:endParaRPr lang="en-US" b="1" dirty="0">
              <a:solidFill>
                <a:srgbClr val="152543"/>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862877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4000" r="-4000"/>
          </a:stretch>
        </a:blipFill>
        <a:effectLst/>
      </p:bgPr>
    </p:bg>
    <p:spTree>
      <p:nvGrpSpPr>
        <p:cNvPr id="1" name=""/>
        <p:cNvGrpSpPr/>
        <p:nvPr/>
      </p:nvGrpSpPr>
      <p:grpSpPr>
        <a:xfrm>
          <a:off x="0" y="0"/>
          <a:ext cx="0" cy="0"/>
          <a:chOff x="0" y="0"/>
          <a:chExt cx="0" cy="0"/>
        </a:xfrm>
      </p:grpSpPr>
      <p:sp>
        <p:nvSpPr>
          <p:cNvPr id="4" name="Subtitle 2">
            <a:extLst>
              <a:ext uri="{FF2B5EF4-FFF2-40B4-BE49-F238E27FC236}">
                <a16:creationId xmlns:a16="http://schemas.microsoft.com/office/drawing/2014/main" id="{24F811DA-9C82-91C4-1286-8E1C25668E94}"/>
              </a:ext>
            </a:extLst>
          </p:cNvPr>
          <p:cNvSpPr txBox="1">
            <a:spLocks/>
          </p:cNvSpPr>
          <p:nvPr/>
        </p:nvSpPr>
        <p:spPr>
          <a:xfrm>
            <a:off x="-26062640" y="-8616045"/>
            <a:ext cx="5602940" cy="1477328"/>
          </a:xfrm>
          <a:prstGeom prst="rect">
            <a:avLst/>
          </a:prstGeom>
          <a:solidFill>
            <a:srgbClr val="170C46"/>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b="1" dirty="0">
                <a:solidFill>
                  <a:schemeClr val="bg1"/>
                </a:solidFill>
                <a:latin typeface="Times New Roman" panose="02020603050405020304" pitchFamily="18" charset="0"/>
                <a:cs typeface="Times New Roman" panose="02020603050405020304" pitchFamily="18" charset="0"/>
              </a:rPr>
              <a:t>"Text independent biometric authentication system based on voice recognition" by </a:t>
            </a:r>
            <a:r>
              <a:rPr lang="en-IO" sz="2400" b="1" dirty="0">
                <a:solidFill>
                  <a:schemeClr val="bg1"/>
                </a:solidFill>
                <a:latin typeface="Times New Roman" panose="02020603050405020304" pitchFamily="18" charset="0"/>
                <a:cs typeface="Times New Roman" panose="02020603050405020304" pitchFamily="18" charset="0"/>
              </a:rPr>
              <a:t>M</a:t>
            </a:r>
            <a:r>
              <a:rPr lang="en-US" sz="2400" b="1" dirty="0">
                <a:solidFill>
                  <a:schemeClr val="bg1"/>
                </a:solidFill>
                <a:latin typeface="Times New Roman" panose="02020603050405020304" pitchFamily="18" charset="0"/>
                <a:cs typeface="Times New Roman" panose="02020603050405020304" pitchFamily="18" charset="0"/>
              </a:rPr>
              <a:t>ohammad </a:t>
            </a:r>
            <a:r>
              <a:rPr lang="en-IO" sz="2400" b="1" dirty="0">
                <a:solidFill>
                  <a:schemeClr val="bg1"/>
                </a:solidFill>
                <a:latin typeface="Times New Roman" panose="02020603050405020304" pitchFamily="18" charset="0"/>
                <a:cs typeface="Times New Roman" panose="02020603050405020304" pitchFamily="18" charset="0"/>
              </a:rPr>
              <a:t>A</a:t>
            </a:r>
            <a:r>
              <a:rPr lang="en-US" sz="2400" b="1" dirty="0">
                <a:solidFill>
                  <a:schemeClr val="bg1"/>
                </a:solidFill>
                <a:latin typeface="Times New Roman" panose="02020603050405020304" pitchFamily="18" charset="0"/>
                <a:cs typeface="Times New Roman" panose="02020603050405020304" pitchFamily="18" charset="0"/>
              </a:rPr>
              <a:t>khtar</a:t>
            </a:r>
            <a:r>
              <a:rPr lang="en-IO" sz="2400" b="1" dirty="0">
                <a:solidFill>
                  <a:schemeClr val="bg1"/>
                </a:solidFill>
                <a:latin typeface="Times New Roman" panose="02020603050405020304" pitchFamily="18" charset="0"/>
                <a:cs typeface="Times New Roman" panose="02020603050405020304" pitchFamily="18" charset="0"/>
              </a:rPr>
              <a:t>. </a:t>
            </a:r>
          </a:p>
          <a:p>
            <a:endParaRPr lang="en-IO" dirty="0"/>
          </a:p>
        </p:txBody>
      </p:sp>
      <p:sp>
        <p:nvSpPr>
          <p:cNvPr id="5" name="TextBox 4">
            <a:extLst>
              <a:ext uri="{FF2B5EF4-FFF2-40B4-BE49-F238E27FC236}">
                <a16:creationId xmlns:a16="http://schemas.microsoft.com/office/drawing/2014/main" id="{B06E0A3F-8D47-F6AD-B82D-EAB7295A68C6}"/>
              </a:ext>
            </a:extLst>
          </p:cNvPr>
          <p:cNvSpPr txBox="1"/>
          <p:nvPr/>
        </p:nvSpPr>
        <p:spPr>
          <a:xfrm>
            <a:off x="34730122" y="-5613844"/>
            <a:ext cx="5091952" cy="1477328"/>
          </a:xfrm>
          <a:prstGeom prst="rect">
            <a:avLst/>
          </a:prstGeom>
          <a:solidFill>
            <a:srgbClr val="5BA5DC"/>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O" sz="1800" b="1" i="0" u="none" strike="noStrike" kern="1200" cap="none" spc="0" normalizeH="0" baseline="0" noProof="0" dirty="0">
                <a:ln>
                  <a:noFill/>
                </a:ln>
                <a:solidFill>
                  <a:schemeClr val="bg1"/>
                </a:solidFill>
                <a:effectLst/>
                <a:uLnTx/>
                <a:uFillTx/>
                <a:latin typeface="Times New Roman" panose="02020603050405020304" pitchFamily="18" charset="0"/>
                <a:ea typeface="+mn-ea"/>
                <a:cs typeface="Times New Roman" panose="02020603050405020304" pitchFamily="18" charset="0"/>
              </a:rPr>
              <a:t>T</a:t>
            </a:r>
            <a:r>
              <a:rPr kumimoji="0" lang="en-US" sz="1800" b="1" i="0" u="none" strike="noStrike" kern="1200" cap="none" spc="0" normalizeH="0" baseline="0" noProof="0" dirty="0">
                <a:ln>
                  <a:noFill/>
                </a:ln>
                <a:solidFill>
                  <a:schemeClr val="bg1"/>
                </a:solidFill>
                <a:effectLst/>
                <a:uLnTx/>
                <a:uFillTx/>
                <a:latin typeface="Times New Roman" panose="02020603050405020304" pitchFamily="18" charset="0"/>
                <a:ea typeface="+mn-ea"/>
                <a:cs typeface="Times New Roman" panose="02020603050405020304" pitchFamily="18" charset="0"/>
              </a:rPr>
              <a:t>he system uses mel frequency cepstrum coefficient (MFCC) to extract speech features</a:t>
            </a:r>
            <a:r>
              <a:rPr kumimoji="0" lang="en-IO" sz="1800" b="1" i="0" u="none" strike="noStrike" kern="1200" cap="none" spc="0" normalizeH="0" baseline="0" noProof="0" dirty="0">
                <a:ln>
                  <a:noFill/>
                </a:ln>
                <a:solidFill>
                  <a:schemeClr val="bg1"/>
                </a:solidFill>
                <a:effectLst/>
                <a:uLnTx/>
                <a:uFillTx/>
                <a:latin typeface="Times New Roman" panose="02020603050405020304" pitchFamily="18" charset="0"/>
                <a:ea typeface="+mn-ea"/>
                <a:cs typeface="Times New Roman" panose="02020603050405020304" pitchFamily="18" charset="0"/>
              </a:rPr>
              <a:t>.</a:t>
            </a:r>
            <a:r>
              <a:rPr kumimoji="0" lang="en-US" sz="1800" b="1" i="0" u="none" strike="noStrike" kern="1200" cap="none" spc="0" normalizeH="0" baseline="0" noProof="0" dirty="0">
                <a:ln>
                  <a:noFill/>
                </a:ln>
                <a:solidFill>
                  <a:schemeClr val="bg1"/>
                </a:solidFill>
                <a:effectLst/>
                <a:uLnTx/>
                <a:uFillTx/>
                <a:latin typeface="Times New Roman" panose="02020603050405020304" pitchFamily="18" charset="0"/>
                <a:ea typeface="+mn-ea"/>
                <a:cs typeface="Times New Roman" panose="02020603050405020304" pitchFamily="18" charset="0"/>
              </a:rPr>
              <a:t> Universal </a:t>
            </a:r>
            <a:r>
              <a:rPr kumimoji="0" lang="en-IO" sz="1800" b="1" i="0" u="none" strike="noStrike" kern="1200" cap="none" spc="0" normalizeH="0" baseline="0" noProof="0" dirty="0">
                <a:ln>
                  <a:noFill/>
                </a:ln>
                <a:solidFill>
                  <a:schemeClr val="bg1"/>
                </a:solidFill>
                <a:effectLst/>
                <a:uLnTx/>
                <a:uFillTx/>
                <a:latin typeface="Times New Roman" panose="02020603050405020304" pitchFamily="18" charset="0"/>
                <a:ea typeface="+mn-ea"/>
                <a:cs typeface="Times New Roman" panose="02020603050405020304" pitchFamily="18" charset="0"/>
              </a:rPr>
              <a:t>B</a:t>
            </a:r>
            <a:r>
              <a:rPr kumimoji="0" lang="en-US" sz="1800" b="1" i="0" u="none" strike="noStrike" kern="1200" cap="none" spc="0" normalizeH="0" baseline="0" noProof="0" dirty="0">
                <a:ln>
                  <a:noFill/>
                </a:ln>
                <a:solidFill>
                  <a:schemeClr val="bg1"/>
                </a:solidFill>
                <a:effectLst/>
                <a:uLnTx/>
                <a:uFillTx/>
                <a:latin typeface="Times New Roman" panose="02020603050405020304" pitchFamily="18" charset="0"/>
                <a:ea typeface="+mn-ea"/>
                <a:cs typeface="Times New Roman" panose="02020603050405020304" pitchFamily="18" charset="0"/>
              </a:rPr>
              <a:t>ack</a:t>
            </a:r>
            <a:r>
              <a:rPr lang="en-IO" b="1" dirty="0">
                <a:solidFill>
                  <a:schemeClr val="bg1"/>
                </a:solidFill>
                <a:latin typeface="Times New Roman" panose="02020603050405020304" pitchFamily="18" charset="0"/>
                <a:cs typeface="Times New Roman" panose="02020603050405020304" pitchFamily="18" charset="0"/>
              </a:rPr>
              <a:t>ground</a:t>
            </a:r>
            <a:r>
              <a:rPr kumimoji="0" lang="en-US" sz="1800" b="1" i="0" u="none" strike="noStrike" kern="1200" cap="none" spc="0" normalizeH="0" baseline="0" noProof="0" dirty="0">
                <a:ln>
                  <a:noFill/>
                </a:ln>
                <a:solidFill>
                  <a:schemeClr val="bg1"/>
                </a:solidFill>
                <a:effectLst/>
                <a:uLnTx/>
                <a:uFillTx/>
                <a:latin typeface="Times New Roman" panose="02020603050405020304" pitchFamily="18" charset="0"/>
                <a:ea typeface="+mn-ea"/>
                <a:cs typeface="Times New Roman" panose="02020603050405020304" pitchFamily="18" charset="0"/>
              </a:rPr>
              <a:t> </a:t>
            </a:r>
            <a:r>
              <a:rPr lang="en-IO" b="1" dirty="0">
                <a:solidFill>
                  <a:schemeClr val="bg1"/>
                </a:solidFill>
                <a:latin typeface="Times New Roman" panose="02020603050405020304" pitchFamily="18" charset="0"/>
                <a:cs typeface="Times New Roman" panose="02020603050405020304" pitchFamily="18" charset="0"/>
              </a:rPr>
              <a:t>M</a:t>
            </a:r>
            <a:r>
              <a:rPr kumimoji="0" lang="en-US" sz="1800" b="1" i="0" u="none" strike="noStrike" kern="1200" cap="none" spc="0" normalizeH="0" baseline="0" noProof="0" dirty="0">
                <a:ln>
                  <a:noFill/>
                </a:ln>
                <a:solidFill>
                  <a:schemeClr val="bg1"/>
                </a:solidFill>
                <a:effectLst/>
                <a:uLnTx/>
                <a:uFillTx/>
                <a:latin typeface="Times New Roman" panose="02020603050405020304" pitchFamily="18" charset="0"/>
                <a:ea typeface="+mn-ea"/>
                <a:cs typeface="Times New Roman" panose="02020603050405020304" pitchFamily="18" charset="0"/>
              </a:rPr>
              <a:t>odel (UBM) is used as an alternate model for likelihood ratio testing </a:t>
            </a:r>
            <a:r>
              <a:rPr kumimoji="0" lang="en-IO" sz="1800" b="1" i="0" u="none" strike="noStrike" kern="1200" cap="none" spc="0" normalizeH="0" baseline="0" noProof="0" dirty="0">
                <a:ln>
                  <a:noFill/>
                </a:ln>
                <a:solidFill>
                  <a:schemeClr val="bg1"/>
                </a:solidFill>
                <a:effectLst/>
                <a:uLnTx/>
                <a:uFillTx/>
                <a:latin typeface="Times New Roman" panose="02020603050405020304" pitchFamily="18" charset="0"/>
                <a:ea typeface="+mn-ea"/>
                <a:cs typeface="Times New Roman" panose="02020603050405020304" pitchFamily="18" charset="0"/>
              </a:rPr>
              <a:t>for authentication. </a:t>
            </a:r>
          </a:p>
        </p:txBody>
      </p:sp>
      <p:sp>
        <p:nvSpPr>
          <p:cNvPr id="6" name="Title 1">
            <a:extLst>
              <a:ext uri="{FF2B5EF4-FFF2-40B4-BE49-F238E27FC236}">
                <a16:creationId xmlns:a16="http://schemas.microsoft.com/office/drawing/2014/main" id="{85B554C3-F4AD-C33F-223F-E4E24A8489D0}"/>
              </a:ext>
            </a:extLst>
          </p:cNvPr>
          <p:cNvSpPr txBox="1">
            <a:spLocks/>
          </p:cNvSpPr>
          <p:nvPr/>
        </p:nvSpPr>
        <p:spPr>
          <a:xfrm>
            <a:off x="3886201" y="-12668221"/>
            <a:ext cx="5602940" cy="561358"/>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n-IO" sz="2400" b="1" u="sng" dirty="0">
                <a:latin typeface="Times New Roman" panose="02020603050405020304" pitchFamily="18" charset="0"/>
                <a:cs typeface="Times New Roman" panose="02020603050405020304" pitchFamily="18" charset="0"/>
              </a:rPr>
              <a:t>LITERATURE REVIEW</a:t>
            </a:r>
          </a:p>
        </p:txBody>
      </p:sp>
      <p:graphicFrame>
        <p:nvGraphicFramePr>
          <p:cNvPr id="7" name="Table 5">
            <a:extLst>
              <a:ext uri="{FF2B5EF4-FFF2-40B4-BE49-F238E27FC236}">
                <a16:creationId xmlns:a16="http://schemas.microsoft.com/office/drawing/2014/main" id="{4F88B3F7-7ED2-B31D-0452-767BB3C9BA67}"/>
              </a:ext>
            </a:extLst>
          </p:cNvPr>
          <p:cNvGraphicFramePr>
            <a:graphicFrameLocks noGrp="1"/>
          </p:cNvGraphicFramePr>
          <p:nvPr/>
        </p:nvGraphicFramePr>
        <p:xfrm>
          <a:off x="0" y="22886440"/>
          <a:ext cx="11008658" cy="1834590"/>
        </p:xfrm>
        <a:graphic>
          <a:graphicData uri="http://schemas.openxmlformats.org/drawingml/2006/table">
            <a:tbl>
              <a:tblPr firstRow="1" bandRow="1">
                <a:tableStyleId>{5C22544A-7EE6-4342-B048-85BDC9FD1C3A}</a:tableStyleId>
              </a:tblPr>
              <a:tblGrid>
                <a:gridCol w="5522729">
                  <a:extLst>
                    <a:ext uri="{9D8B030D-6E8A-4147-A177-3AD203B41FA5}">
                      <a16:colId xmlns:a16="http://schemas.microsoft.com/office/drawing/2014/main" val="3470404229"/>
                    </a:ext>
                  </a:extLst>
                </a:gridCol>
                <a:gridCol w="5485929">
                  <a:extLst>
                    <a:ext uri="{9D8B030D-6E8A-4147-A177-3AD203B41FA5}">
                      <a16:colId xmlns:a16="http://schemas.microsoft.com/office/drawing/2014/main" val="953974783"/>
                    </a:ext>
                  </a:extLst>
                </a:gridCol>
              </a:tblGrid>
              <a:tr h="370983">
                <a:tc>
                  <a:txBody>
                    <a:bodyPr/>
                    <a:lstStyle/>
                    <a:p>
                      <a:pPr algn="just"/>
                      <a:r>
                        <a:rPr lang="en-IO" dirty="0">
                          <a:latin typeface="Times New Roman" panose="02020603050405020304" pitchFamily="18" charset="0"/>
                          <a:cs typeface="Times New Roman" panose="02020603050405020304" pitchFamily="18" charset="0"/>
                        </a:rPr>
                        <a:t>PROS</a:t>
                      </a:r>
                    </a:p>
                  </a:txBody>
                  <a:tcPr>
                    <a:solidFill>
                      <a:srgbClr val="170C46"/>
                    </a:solidFill>
                  </a:tcPr>
                </a:tc>
                <a:tc>
                  <a:txBody>
                    <a:bodyPr/>
                    <a:lstStyle/>
                    <a:p>
                      <a:pPr algn="just"/>
                      <a:r>
                        <a:rPr lang="en-IO" dirty="0">
                          <a:latin typeface="Times New Roman" panose="02020603050405020304" pitchFamily="18" charset="0"/>
                          <a:cs typeface="Times New Roman" panose="02020603050405020304" pitchFamily="18" charset="0"/>
                        </a:rPr>
                        <a:t>CONS</a:t>
                      </a:r>
                    </a:p>
                  </a:txBody>
                  <a:tcPr>
                    <a:solidFill>
                      <a:srgbClr val="170C46"/>
                    </a:solidFill>
                  </a:tcPr>
                </a:tc>
                <a:extLst>
                  <a:ext uri="{0D108BD9-81ED-4DB2-BD59-A6C34878D82A}">
                    <a16:rowId xmlns:a16="http://schemas.microsoft.com/office/drawing/2014/main" val="2434303572"/>
                  </a:ext>
                </a:extLst>
              </a:tr>
              <a:tr h="1463607">
                <a:tc>
                  <a:txBody>
                    <a:bodyPr/>
                    <a:lstStyle/>
                    <a:p>
                      <a:r>
                        <a:rPr lang="en-IO" dirty="0">
                          <a:latin typeface="Times New Roman" panose="02020603050405020304" pitchFamily="18" charset="0"/>
                          <a:cs typeface="Times New Roman" panose="02020603050405020304" pitchFamily="18" charset="0"/>
                        </a:rPr>
                        <a:t>UBM models can be adapted to new speakers, allowing the creation of new speaker models, without retraining the entire system.</a:t>
                      </a:r>
                    </a:p>
                  </a:txBody>
                  <a:tcPr>
                    <a:solidFill>
                      <a:srgbClr val="5BA5DC"/>
                    </a:solidFill>
                  </a:tcPr>
                </a:tc>
                <a:tc>
                  <a:txBody>
                    <a:bodyPr/>
                    <a:lstStyle/>
                    <a:p>
                      <a:r>
                        <a:rPr lang="en-US" dirty="0">
                          <a:latin typeface="Times New Roman" panose="02020603050405020304" pitchFamily="18" charset="0"/>
                          <a:cs typeface="Times New Roman" panose="02020603050405020304" pitchFamily="18" charset="0"/>
                        </a:rPr>
                        <a:t>L</a:t>
                      </a:r>
                      <a:r>
                        <a:rPr lang="en-IO" dirty="0">
                          <a:latin typeface="Times New Roman" panose="02020603050405020304" pitchFamily="18" charset="0"/>
                          <a:cs typeface="Times New Roman" panose="02020603050405020304" pitchFamily="18" charset="0"/>
                        </a:rPr>
                        <a:t>arge amount of data is required for accurate training.</a:t>
                      </a:r>
                    </a:p>
                    <a:p>
                      <a:r>
                        <a:rPr lang="en-US" dirty="0">
                          <a:latin typeface="Times New Roman" panose="02020603050405020304" pitchFamily="18" charset="0"/>
                          <a:cs typeface="Times New Roman" panose="02020603050405020304" pitchFamily="18" charset="0"/>
                        </a:rPr>
                        <a:t>G</a:t>
                      </a:r>
                      <a:r>
                        <a:rPr lang="en-IO" dirty="0">
                          <a:latin typeface="Times New Roman" panose="02020603050405020304" pitchFamily="18" charset="0"/>
                          <a:cs typeface="Times New Roman" panose="02020603050405020304" pitchFamily="18" charset="0"/>
                        </a:rPr>
                        <a:t>athering and processing of data can become very expensive</a:t>
                      </a:r>
                      <a:r>
                        <a:rPr lang="en-IO" dirty="0"/>
                        <a:t>.</a:t>
                      </a:r>
                    </a:p>
                  </a:txBody>
                  <a:tcPr>
                    <a:solidFill>
                      <a:srgbClr val="5BA5DC"/>
                    </a:solidFill>
                  </a:tcPr>
                </a:tc>
                <a:extLst>
                  <a:ext uri="{0D108BD9-81ED-4DB2-BD59-A6C34878D82A}">
                    <a16:rowId xmlns:a16="http://schemas.microsoft.com/office/drawing/2014/main" val="3555018566"/>
                  </a:ext>
                </a:extLst>
              </a:tr>
            </a:tbl>
          </a:graphicData>
        </a:graphic>
      </p:graphicFrame>
      <p:sp>
        <p:nvSpPr>
          <p:cNvPr id="2" name="TextBox 1">
            <a:extLst>
              <a:ext uri="{FF2B5EF4-FFF2-40B4-BE49-F238E27FC236}">
                <a16:creationId xmlns:a16="http://schemas.microsoft.com/office/drawing/2014/main" id="{5E2E5A3E-2CE3-8D21-3C70-5FF1BE55ED0E}"/>
              </a:ext>
            </a:extLst>
          </p:cNvPr>
          <p:cNvSpPr txBox="1"/>
          <p:nvPr/>
        </p:nvSpPr>
        <p:spPr>
          <a:xfrm>
            <a:off x="-28714513" y="3507457"/>
            <a:ext cx="5303745" cy="2400657"/>
          </a:xfrm>
          <a:prstGeom prst="rect">
            <a:avLst/>
          </a:prstGeom>
          <a:solidFill>
            <a:srgbClr val="160C46"/>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square" rtlCol="0">
            <a:spAutoFit/>
          </a:bodyPr>
          <a:lstStyle/>
          <a:p>
            <a:pPr algn="just">
              <a:defRPr/>
            </a:pPr>
            <a:r>
              <a:rPr lang="en-US" sz="2400" b="1" dirty="0">
                <a:solidFill>
                  <a:schemeClr val="bg1"/>
                </a:solidFill>
              </a:rPr>
              <a:t>"</a:t>
            </a:r>
            <a:r>
              <a:rPr lang="en-US" sz="2400" b="1" dirty="0">
                <a:solidFill>
                  <a:schemeClr val="bg1"/>
                </a:solidFill>
                <a:latin typeface="Times New Roman" panose="02020603050405020304" pitchFamily="18" charset="0"/>
                <a:cs typeface="Times New Roman" panose="02020603050405020304" pitchFamily="18" charset="0"/>
              </a:rPr>
              <a:t>Stand-alone intelligent voice recognition system" by Mohammed R. </a:t>
            </a:r>
            <a:r>
              <a:rPr lang="en-US" sz="2400" b="1" dirty="0" err="1">
                <a:solidFill>
                  <a:schemeClr val="bg1"/>
                </a:solidFill>
                <a:latin typeface="Times New Roman" panose="02020603050405020304" pitchFamily="18" charset="0"/>
                <a:cs typeface="Times New Roman" panose="02020603050405020304" pitchFamily="18" charset="0"/>
              </a:rPr>
              <a:t>Saady</a:t>
            </a:r>
            <a:r>
              <a:rPr lang="en-US" sz="2400" b="1" dirty="0">
                <a:solidFill>
                  <a:schemeClr val="bg1"/>
                </a:solidFill>
                <a:latin typeface="Times New Roman" panose="02020603050405020304" pitchFamily="18" charset="0"/>
                <a:cs typeface="Times New Roman" panose="02020603050405020304" pitchFamily="18" charset="0"/>
              </a:rPr>
              <a:t>, Hatem El-</a:t>
            </a:r>
            <a:r>
              <a:rPr lang="en-US" sz="2400" b="1" dirty="0" err="1">
                <a:solidFill>
                  <a:schemeClr val="bg1"/>
                </a:solidFill>
                <a:latin typeface="Times New Roman" panose="02020603050405020304" pitchFamily="18" charset="0"/>
                <a:cs typeface="Times New Roman" panose="02020603050405020304" pitchFamily="18" charset="0"/>
              </a:rPr>
              <a:t>Borey</a:t>
            </a:r>
            <a:r>
              <a:rPr lang="en-US" sz="2400" b="1" dirty="0">
                <a:solidFill>
                  <a:schemeClr val="bg1"/>
                </a:solidFill>
                <a:latin typeface="Times New Roman" panose="02020603050405020304" pitchFamily="18" charset="0"/>
                <a:cs typeface="Times New Roman" panose="02020603050405020304" pitchFamily="18" charset="0"/>
              </a:rPr>
              <a:t>, El-Sayed A. El-</a:t>
            </a:r>
            <a:r>
              <a:rPr lang="en-US" sz="2400" b="1" dirty="0" err="1">
                <a:solidFill>
                  <a:schemeClr val="bg1"/>
                </a:solidFill>
                <a:latin typeface="Times New Roman" panose="02020603050405020304" pitchFamily="18" charset="0"/>
                <a:cs typeface="Times New Roman" panose="02020603050405020304" pitchFamily="18" charset="0"/>
              </a:rPr>
              <a:t>Dahshan</a:t>
            </a:r>
            <a:r>
              <a:rPr lang="en-US" sz="2400" b="1" dirty="0">
                <a:solidFill>
                  <a:schemeClr val="bg1"/>
                </a:solidFill>
                <a:latin typeface="Times New Roman" panose="02020603050405020304" pitchFamily="18" charset="0"/>
                <a:cs typeface="Times New Roman" panose="02020603050405020304" pitchFamily="18" charset="0"/>
              </a:rPr>
              <a:t>, Ashraf </a:t>
            </a:r>
            <a:r>
              <a:rPr lang="en-US" sz="2400" b="1" dirty="0" err="1">
                <a:solidFill>
                  <a:schemeClr val="bg1"/>
                </a:solidFill>
                <a:latin typeface="Times New Roman" panose="02020603050405020304" pitchFamily="18" charset="0"/>
                <a:cs typeface="Times New Roman" panose="02020603050405020304" pitchFamily="18" charset="0"/>
              </a:rPr>
              <a:t>Shamseldin</a:t>
            </a:r>
            <a:r>
              <a:rPr lang="en-US" sz="2400" b="1" dirty="0">
                <a:solidFill>
                  <a:schemeClr val="bg1"/>
                </a:solidFill>
                <a:latin typeface="Times New Roman" panose="02020603050405020304" pitchFamily="18" charset="0"/>
                <a:cs typeface="Times New Roman" panose="02020603050405020304" pitchFamily="18" charset="0"/>
              </a:rPr>
              <a:t> Yahia</a:t>
            </a:r>
            <a:r>
              <a:rPr lang="en-US" sz="2400" b="1" dirty="0">
                <a:latin typeface="Times New Roman" panose="02020603050405020304" pitchFamily="18" charset="0"/>
                <a:cs typeface="Times New Roman" panose="02020603050405020304" pitchFamily="18" charset="0"/>
              </a:rPr>
              <a:t>.</a:t>
            </a:r>
            <a:endParaRPr lang="en-US" b="1" dirty="0">
              <a:latin typeface="Times New Roman" panose="02020603050405020304" pitchFamily="18" charset="0"/>
              <a:cs typeface="Times New Roman" panose="02020603050405020304" pitchFamily="18" charset="0"/>
            </a:endParaRPr>
          </a:p>
          <a:p>
            <a:pPr algn="just">
              <a:defRPr/>
            </a:pPr>
            <a:endParaRPr kumimoji="0" lang="en-US" sz="1800" b="1" i="0" u="none" strike="noStrike" kern="1200" cap="none" spc="0" normalizeH="0" baseline="0" noProof="0" dirty="0">
              <a:ln>
                <a:noFill/>
              </a:ln>
              <a:solidFill>
                <a:schemeClr val="bg1"/>
              </a:solidFill>
              <a:effectLst/>
              <a:uLnTx/>
              <a:uFillTx/>
              <a:latin typeface="Times New Roman" panose="02020603050405020304" pitchFamily="18" charset="0"/>
              <a:ea typeface="+mn-ea"/>
              <a:cs typeface="Times New Roman" panose="02020603050405020304" pitchFamily="18"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endParaRPr lang="en-US" b="1" dirty="0">
              <a:solidFill>
                <a:schemeClr val="bg1"/>
              </a:solidFill>
              <a:latin typeface="Times New Roman" panose="02020603050405020304" pitchFamily="18" charset="0"/>
              <a:cs typeface="Times New Roman" panose="02020603050405020304" pitchFamily="18"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IO" sz="1800" b="1" i="0" u="none" strike="noStrike" kern="1200" cap="none" spc="0" normalizeH="0" baseline="0" noProof="0" dirty="0">
              <a:ln>
                <a:noFill/>
              </a:ln>
              <a:solidFill>
                <a:schemeClr val="bg1"/>
              </a:solidFill>
              <a:effectLst/>
              <a:uLnTx/>
              <a:uFillTx/>
              <a:latin typeface="Times New Roman" panose="02020603050405020304" pitchFamily="18" charset="0"/>
              <a:ea typeface="+mn-ea"/>
              <a:cs typeface="Times New Roman" panose="02020603050405020304" pitchFamily="18" charset="0"/>
            </a:endParaRPr>
          </a:p>
        </p:txBody>
      </p:sp>
      <p:sp>
        <p:nvSpPr>
          <p:cNvPr id="3" name="TextBox 2">
            <a:extLst>
              <a:ext uri="{FF2B5EF4-FFF2-40B4-BE49-F238E27FC236}">
                <a16:creationId xmlns:a16="http://schemas.microsoft.com/office/drawing/2014/main" id="{7DE05B43-1D58-7A09-4F4F-F40EC331F628}"/>
              </a:ext>
            </a:extLst>
          </p:cNvPr>
          <p:cNvSpPr txBox="1"/>
          <p:nvPr/>
        </p:nvSpPr>
        <p:spPr>
          <a:xfrm>
            <a:off x="38387722" y="9225062"/>
            <a:ext cx="5818095" cy="2308324"/>
          </a:xfrm>
          <a:prstGeom prst="rect">
            <a:avLst/>
          </a:prstGeom>
          <a:solidFill>
            <a:srgbClr val="5BA5DC"/>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IO" sz="1800" b="1" i="0" u="none" strike="noStrike" kern="1200" cap="none" spc="0" normalizeH="0" baseline="0" noProof="0" dirty="0">
                <a:ln>
                  <a:noFill/>
                </a:ln>
                <a:solidFill>
                  <a:schemeClr val="bg1"/>
                </a:solidFill>
                <a:effectLst/>
                <a:uLnTx/>
                <a:uFillTx/>
                <a:latin typeface="Times New Roman" panose="02020603050405020304" pitchFamily="18" charset="0"/>
                <a:ea typeface="+mn-ea"/>
                <a:cs typeface="Times New Roman" panose="02020603050405020304" pitchFamily="18" charset="0"/>
              </a:rPr>
              <a:t>T</a:t>
            </a:r>
            <a:r>
              <a:rPr kumimoji="0" lang="en-US" sz="1800" b="1" i="0" u="none" strike="noStrike" kern="1200" cap="none" spc="0" normalizeH="0" baseline="0" noProof="0" dirty="0">
                <a:ln>
                  <a:noFill/>
                </a:ln>
                <a:solidFill>
                  <a:schemeClr val="bg1"/>
                </a:solidFill>
                <a:effectLst/>
                <a:uLnTx/>
                <a:uFillTx/>
                <a:latin typeface="Times New Roman" panose="02020603050405020304" pitchFamily="18" charset="0"/>
                <a:ea typeface="+mn-ea"/>
                <a:cs typeface="Times New Roman" panose="02020603050405020304" pitchFamily="18" charset="0"/>
              </a:rPr>
              <a:t>he data used in this paper are drawn from the english language speech database for speaker recognition (ELSDSR) database which composes of audio files for training and other files for testing. The performance of the proposed system is evaluated by using the test files. The proposed method showed efficiency results were better than the well-known </a:t>
            </a:r>
            <a:r>
              <a:rPr kumimoji="0" lang="en-IO" sz="1800" b="1" i="0" u="none" strike="noStrike" kern="1200" cap="none" spc="0" normalizeH="0" baseline="0" noProof="0" dirty="0">
                <a:ln>
                  <a:noFill/>
                </a:ln>
                <a:solidFill>
                  <a:schemeClr val="bg1"/>
                </a:solidFill>
                <a:effectLst/>
                <a:uLnTx/>
                <a:uFillTx/>
                <a:latin typeface="Times New Roman" panose="02020603050405020304" pitchFamily="18" charset="0"/>
                <a:ea typeface="+mn-ea"/>
                <a:cs typeface="Times New Roman" panose="02020603050405020304" pitchFamily="18" charset="0"/>
              </a:rPr>
              <a:t>M</a:t>
            </a:r>
            <a:r>
              <a:rPr kumimoji="0" lang="en-US" sz="1800" b="1" i="0" u="none" strike="noStrike" kern="1200" cap="none" spc="0" normalizeH="0" baseline="0" noProof="0" dirty="0">
                <a:ln>
                  <a:noFill/>
                </a:ln>
                <a:solidFill>
                  <a:schemeClr val="bg1"/>
                </a:solidFill>
                <a:effectLst/>
                <a:uLnTx/>
                <a:uFillTx/>
                <a:latin typeface="Times New Roman" panose="02020603050405020304" pitchFamily="18" charset="0"/>
                <a:ea typeface="+mn-ea"/>
                <a:cs typeface="Times New Roman" panose="02020603050405020304" pitchFamily="18" charset="0"/>
              </a:rPr>
              <a:t>el </a:t>
            </a:r>
            <a:r>
              <a:rPr kumimoji="0" lang="en-IO" sz="1800" b="1" i="0" u="none" strike="noStrike" kern="1200" cap="none" spc="0" normalizeH="0" baseline="0" noProof="0" dirty="0">
                <a:ln>
                  <a:noFill/>
                </a:ln>
                <a:solidFill>
                  <a:schemeClr val="bg1"/>
                </a:solidFill>
                <a:effectLst/>
                <a:uLnTx/>
                <a:uFillTx/>
                <a:latin typeface="Times New Roman" panose="02020603050405020304" pitchFamily="18" charset="0"/>
                <a:ea typeface="+mn-ea"/>
                <a:cs typeface="Times New Roman" panose="02020603050405020304" pitchFamily="18" charset="0"/>
              </a:rPr>
              <a:t>F</a:t>
            </a:r>
            <a:r>
              <a:rPr kumimoji="0" lang="en-US" sz="1800" b="1" i="0" u="none" strike="noStrike" kern="1200" cap="none" spc="0" normalizeH="0" baseline="0" noProof="0" dirty="0">
                <a:ln>
                  <a:noFill/>
                </a:ln>
                <a:solidFill>
                  <a:schemeClr val="bg1"/>
                </a:solidFill>
                <a:effectLst/>
                <a:uLnTx/>
                <a:uFillTx/>
                <a:latin typeface="Times New Roman" panose="02020603050405020304" pitchFamily="18" charset="0"/>
                <a:ea typeface="+mn-ea"/>
                <a:cs typeface="Times New Roman" panose="02020603050405020304" pitchFamily="18" charset="0"/>
              </a:rPr>
              <a:t>requency </a:t>
            </a:r>
            <a:r>
              <a:rPr kumimoji="0" lang="en-IO" sz="1800" b="1" i="0" u="none" strike="noStrike" kern="1200" cap="none" spc="0" normalizeH="0" baseline="0" noProof="0" dirty="0">
                <a:ln>
                  <a:noFill/>
                </a:ln>
                <a:solidFill>
                  <a:schemeClr val="bg1"/>
                </a:solidFill>
                <a:effectLst/>
                <a:uLnTx/>
                <a:uFillTx/>
                <a:latin typeface="Times New Roman" panose="02020603050405020304" pitchFamily="18" charset="0"/>
                <a:ea typeface="+mn-ea"/>
                <a:cs typeface="Times New Roman" panose="02020603050405020304" pitchFamily="18" charset="0"/>
              </a:rPr>
              <a:t>C</a:t>
            </a:r>
            <a:r>
              <a:rPr kumimoji="0" lang="en-US" sz="1800" b="1" i="0" u="none" strike="noStrike" kern="1200" cap="none" spc="0" normalizeH="0" baseline="0" noProof="0" dirty="0">
                <a:ln>
                  <a:noFill/>
                </a:ln>
                <a:solidFill>
                  <a:schemeClr val="bg1"/>
                </a:solidFill>
                <a:effectLst/>
                <a:uLnTx/>
                <a:uFillTx/>
                <a:latin typeface="Times New Roman" panose="02020603050405020304" pitchFamily="18" charset="0"/>
                <a:ea typeface="+mn-ea"/>
                <a:cs typeface="Times New Roman" panose="02020603050405020304" pitchFamily="18" charset="0"/>
              </a:rPr>
              <a:t>epstral </a:t>
            </a:r>
            <a:r>
              <a:rPr kumimoji="0" lang="en-IO" sz="1800" b="1" i="0" u="none" strike="noStrike" kern="1200" cap="none" spc="0" normalizeH="0" baseline="0" noProof="0" dirty="0">
                <a:ln>
                  <a:noFill/>
                </a:ln>
                <a:solidFill>
                  <a:schemeClr val="bg1"/>
                </a:solidFill>
                <a:effectLst/>
                <a:uLnTx/>
                <a:uFillTx/>
                <a:latin typeface="Times New Roman" panose="02020603050405020304" pitchFamily="18" charset="0"/>
                <a:ea typeface="+mn-ea"/>
                <a:cs typeface="Times New Roman" panose="02020603050405020304" pitchFamily="18" charset="0"/>
              </a:rPr>
              <a:t>C</a:t>
            </a:r>
            <a:r>
              <a:rPr kumimoji="0" lang="en-US" sz="1800" b="1" i="0" u="none" strike="noStrike" kern="1200" cap="none" spc="0" normalizeH="0" baseline="0" noProof="0" dirty="0">
                <a:ln>
                  <a:noFill/>
                </a:ln>
                <a:solidFill>
                  <a:schemeClr val="bg1"/>
                </a:solidFill>
                <a:effectLst/>
                <a:uLnTx/>
                <a:uFillTx/>
                <a:latin typeface="Times New Roman" panose="02020603050405020304" pitchFamily="18" charset="0"/>
                <a:ea typeface="+mn-ea"/>
                <a:cs typeface="Times New Roman" panose="02020603050405020304" pitchFamily="18" charset="0"/>
              </a:rPr>
              <a:t>oefficient (MFCC) and the </a:t>
            </a:r>
            <a:r>
              <a:rPr kumimoji="0" lang="en-IO" sz="1800" b="1" i="0" u="none" strike="noStrike" kern="1200" cap="none" spc="0" normalizeH="0" baseline="0" noProof="0" dirty="0">
                <a:ln>
                  <a:noFill/>
                </a:ln>
                <a:solidFill>
                  <a:schemeClr val="bg1"/>
                </a:solidFill>
                <a:effectLst/>
                <a:uLnTx/>
                <a:uFillTx/>
                <a:latin typeface="Times New Roman" panose="02020603050405020304" pitchFamily="18" charset="0"/>
                <a:ea typeface="+mn-ea"/>
                <a:cs typeface="Times New Roman" panose="02020603050405020304" pitchFamily="18" charset="0"/>
              </a:rPr>
              <a:t>Z</a:t>
            </a:r>
            <a:r>
              <a:rPr kumimoji="0" lang="en-US" sz="1800" b="1" i="0" u="none" strike="noStrike" kern="1200" cap="none" spc="0" normalizeH="0" baseline="0" noProof="0" dirty="0">
                <a:ln>
                  <a:noFill/>
                </a:ln>
                <a:solidFill>
                  <a:schemeClr val="bg1"/>
                </a:solidFill>
                <a:effectLst/>
                <a:uLnTx/>
                <a:uFillTx/>
                <a:latin typeface="Times New Roman" panose="02020603050405020304" pitchFamily="18" charset="0"/>
                <a:ea typeface="+mn-ea"/>
                <a:cs typeface="Times New Roman" panose="02020603050405020304" pitchFamily="18" charset="0"/>
              </a:rPr>
              <a:t>ak transform.</a:t>
            </a:r>
            <a:endParaRPr kumimoji="0" lang="en-IO" sz="1800" b="1" i="0" u="none" strike="noStrike" kern="1200" cap="none" spc="0" normalizeH="0" baseline="0" noProof="0" dirty="0">
              <a:ln>
                <a:noFill/>
              </a:ln>
              <a:solidFill>
                <a:schemeClr val="bg1"/>
              </a:solidFill>
              <a:effectLst/>
              <a:uLnTx/>
              <a:uFillTx/>
              <a:latin typeface="Times New Roman" panose="02020603050405020304" pitchFamily="18" charset="0"/>
              <a:ea typeface="+mn-ea"/>
              <a:cs typeface="Times New Roman" panose="02020603050405020304" pitchFamily="18" charset="0"/>
            </a:endParaRPr>
          </a:p>
        </p:txBody>
      </p:sp>
      <p:graphicFrame>
        <p:nvGraphicFramePr>
          <p:cNvPr id="11" name="Table 4">
            <a:extLst>
              <a:ext uri="{FF2B5EF4-FFF2-40B4-BE49-F238E27FC236}">
                <a16:creationId xmlns:a16="http://schemas.microsoft.com/office/drawing/2014/main" id="{3B8C3AB9-3367-764B-AC89-76781577330D}"/>
              </a:ext>
            </a:extLst>
          </p:cNvPr>
          <p:cNvGraphicFramePr>
            <a:graphicFrameLocks/>
          </p:cNvGraphicFramePr>
          <p:nvPr/>
        </p:nvGraphicFramePr>
        <p:xfrm>
          <a:off x="0" y="15583762"/>
          <a:ext cx="10515600" cy="1559560"/>
        </p:xfrm>
        <a:graphic>
          <a:graphicData uri="http://schemas.openxmlformats.org/drawingml/2006/table">
            <a:tbl>
              <a:tblPr firstRow="1" bandRow="1">
                <a:tableStyleId>{5C22544A-7EE6-4342-B048-85BDC9FD1C3A}</a:tableStyleId>
              </a:tblPr>
              <a:tblGrid>
                <a:gridCol w="5257800">
                  <a:extLst>
                    <a:ext uri="{9D8B030D-6E8A-4147-A177-3AD203B41FA5}">
                      <a16:colId xmlns:a16="http://schemas.microsoft.com/office/drawing/2014/main" val="1510595036"/>
                    </a:ext>
                  </a:extLst>
                </a:gridCol>
                <a:gridCol w="5257800">
                  <a:extLst>
                    <a:ext uri="{9D8B030D-6E8A-4147-A177-3AD203B41FA5}">
                      <a16:colId xmlns:a16="http://schemas.microsoft.com/office/drawing/2014/main" val="3834019544"/>
                    </a:ext>
                  </a:extLst>
                </a:gridCol>
              </a:tblGrid>
              <a:tr h="370840">
                <a:tc>
                  <a:txBody>
                    <a:bodyPr/>
                    <a:lstStyle/>
                    <a:p>
                      <a:r>
                        <a:rPr lang="en-IO" dirty="0">
                          <a:latin typeface="Times New Roman" panose="02020603050405020304" pitchFamily="18" charset="0"/>
                          <a:cs typeface="Times New Roman" panose="02020603050405020304" pitchFamily="18" charset="0"/>
                        </a:rPr>
                        <a:t>PROS</a:t>
                      </a:r>
                    </a:p>
                  </a:txBody>
                  <a:tcPr>
                    <a:solidFill>
                      <a:srgbClr val="170C46"/>
                    </a:solidFill>
                  </a:tcPr>
                </a:tc>
                <a:tc>
                  <a:txBody>
                    <a:bodyPr/>
                    <a:lstStyle/>
                    <a:p>
                      <a:r>
                        <a:rPr lang="en-IO" dirty="0">
                          <a:latin typeface="Times New Roman" panose="02020603050405020304" pitchFamily="18" charset="0"/>
                          <a:cs typeface="Times New Roman" panose="02020603050405020304" pitchFamily="18" charset="0"/>
                        </a:rPr>
                        <a:t>CONS</a:t>
                      </a:r>
                    </a:p>
                  </a:txBody>
                  <a:tcPr>
                    <a:solidFill>
                      <a:srgbClr val="170C46"/>
                    </a:solidFill>
                  </a:tcPr>
                </a:tc>
                <a:extLst>
                  <a:ext uri="{0D108BD9-81ED-4DB2-BD59-A6C34878D82A}">
                    <a16:rowId xmlns:a16="http://schemas.microsoft.com/office/drawing/2014/main" val="3879034758"/>
                  </a:ext>
                </a:extLst>
              </a:tr>
              <a:tr h="370840">
                <a:tc>
                  <a:txBody>
                    <a:bodyPr/>
                    <a:lstStyle/>
                    <a:p>
                      <a:pPr algn="just"/>
                      <a:r>
                        <a:rPr lang="en-US" dirty="0">
                          <a:latin typeface="Times New Roman" panose="02020603050405020304" pitchFamily="18" charset="0"/>
                          <a:cs typeface="Times New Roman" panose="02020603050405020304" pitchFamily="18" charset="0"/>
                        </a:rPr>
                        <a:t>Processing speed of the voice enhancement method using ANN-noise and more efficient. Feature extraction was done using Wavelet Packet Transform (WPT), which gave an accuracy of 95.7%</a:t>
                      </a:r>
                      <a:endParaRPr lang="en-IO" dirty="0">
                        <a:latin typeface="Times New Roman" panose="02020603050405020304" pitchFamily="18" charset="0"/>
                        <a:cs typeface="Times New Roman" panose="02020603050405020304" pitchFamily="18" charset="0"/>
                      </a:endParaRPr>
                    </a:p>
                  </a:txBody>
                  <a:tcPr>
                    <a:solidFill>
                      <a:srgbClr val="5BA5DC"/>
                    </a:solidFill>
                  </a:tcPr>
                </a:tc>
                <a:tc>
                  <a:txBody>
                    <a:bodyPr/>
                    <a:lstStyle/>
                    <a:p>
                      <a:pPr algn="just"/>
                      <a:r>
                        <a:rPr lang="en-US" dirty="0">
                          <a:latin typeface="Times New Roman" panose="02020603050405020304" pitchFamily="18" charset="0"/>
                          <a:cs typeface="Times New Roman" panose="02020603050405020304" pitchFamily="18" charset="0"/>
                        </a:rPr>
                        <a:t>Increased number of features associated with each speaker, not much efficient if the system is used in the real-time where the noise exist such as the street.</a:t>
                      </a:r>
                      <a:endParaRPr lang="en-IO" dirty="0">
                        <a:latin typeface="Times New Roman" panose="02020603050405020304" pitchFamily="18" charset="0"/>
                        <a:cs typeface="Times New Roman" panose="02020603050405020304" pitchFamily="18" charset="0"/>
                      </a:endParaRPr>
                    </a:p>
                  </a:txBody>
                  <a:tcPr>
                    <a:solidFill>
                      <a:srgbClr val="5BA5DC"/>
                    </a:solidFill>
                  </a:tcPr>
                </a:tc>
                <a:extLst>
                  <a:ext uri="{0D108BD9-81ED-4DB2-BD59-A6C34878D82A}">
                    <a16:rowId xmlns:a16="http://schemas.microsoft.com/office/drawing/2014/main" val="1833907844"/>
                  </a:ext>
                </a:extLst>
              </a:tr>
            </a:tbl>
          </a:graphicData>
        </a:graphic>
      </p:graphicFrame>
      <p:sp>
        <p:nvSpPr>
          <p:cNvPr id="8" name="TextBox 7">
            <a:extLst>
              <a:ext uri="{FF2B5EF4-FFF2-40B4-BE49-F238E27FC236}">
                <a16:creationId xmlns:a16="http://schemas.microsoft.com/office/drawing/2014/main" id="{10110373-75E9-CB1C-09E1-C15CEC750F1E}"/>
              </a:ext>
            </a:extLst>
          </p:cNvPr>
          <p:cNvSpPr txBox="1"/>
          <p:nvPr/>
        </p:nvSpPr>
        <p:spPr>
          <a:xfrm>
            <a:off x="692595" y="1277168"/>
            <a:ext cx="5289174" cy="1634490"/>
          </a:xfrm>
          <a:prstGeom prst="roundRect">
            <a:avLst/>
          </a:prstGeom>
          <a:solidFill>
            <a:schemeClr val="tx2">
              <a:lumMod val="40000"/>
              <a:lumOff val="60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square" rtlCol="0">
            <a:spAutoFit/>
          </a:bodyPr>
          <a:lstStyle/>
          <a:p>
            <a:pPr marL="0" indent="0">
              <a:buNone/>
            </a:pPr>
            <a:r>
              <a:rPr lang="en-US" b="1" u="sng" dirty="0">
                <a:solidFill>
                  <a:srgbClr val="09101D"/>
                </a:solidFill>
                <a:latin typeface="Times New Roman" panose="02020603050405020304" pitchFamily="18" charset="0"/>
                <a:cs typeface="Times New Roman" panose="02020603050405020304" pitchFamily="18" charset="0"/>
              </a:rPr>
              <a:t>PAPER</a:t>
            </a:r>
            <a:r>
              <a:rPr lang="en-US" b="1" dirty="0">
                <a:solidFill>
                  <a:srgbClr val="09101D"/>
                </a:solidFill>
                <a:latin typeface="Times New Roman" panose="02020603050405020304" pitchFamily="18" charset="0"/>
                <a:cs typeface="Times New Roman" panose="02020603050405020304" pitchFamily="18" charset="0"/>
              </a:rPr>
              <a:t>:</a:t>
            </a:r>
          </a:p>
          <a:p>
            <a:pPr marL="0" indent="0">
              <a:buNone/>
            </a:pPr>
            <a:r>
              <a:rPr lang="en-US" b="1" dirty="0">
                <a:solidFill>
                  <a:srgbClr val="152543"/>
                </a:solidFill>
                <a:latin typeface="Times New Roman" panose="02020603050405020304" pitchFamily="18" charset="0"/>
                <a:cs typeface="Times New Roman" panose="02020603050405020304" pitchFamily="18" charset="0"/>
              </a:rPr>
              <a:t>“Voice Biometric: A Technology for Voice Based Authentication” by </a:t>
            </a:r>
            <a:r>
              <a:rPr lang="en-US" b="1" dirty="0" err="1">
                <a:solidFill>
                  <a:srgbClr val="152543"/>
                </a:solidFill>
                <a:latin typeface="Times New Roman" panose="02020603050405020304" pitchFamily="18" charset="0"/>
                <a:cs typeface="Times New Roman" panose="02020603050405020304" pitchFamily="18" charset="0"/>
              </a:rPr>
              <a:t>Nilu</a:t>
            </a:r>
            <a:r>
              <a:rPr lang="en-US" b="1" dirty="0">
                <a:solidFill>
                  <a:srgbClr val="152543"/>
                </a:solidFill>
                <a:latin typeface="Times New Roman" panose="02020603050405020304" pitchFamily="18" charset="0"/>
                <a:cs typeface="Times New Roman" panose="02020603050405020304" pitchFamily="18" charset="0"/>
              </a:rPr>
              <a:t> Singh, Alka Agrawal, and R. A. Khan</a:t>
            </a:r>
            <a:r>
              <a:rPr lang="en-IO" b="1" dirty="0">
                <a:solidFill>
                  <a:srgbClr val="152543"/>
                </a:solidFill>
                <a:latin typeface="Times New Roman" panose="02020603050405020304" pitchFamily="18" charset="0"/>
                <a:cs typeface="Times New Roman" panose="02020603050405020304" pitchFamily="18" charset="0"/>
              </a:rPr>
              <a:t>.</a:t>
            </a:r>
          </a:p>
          <a:p>
            <a:endParaRPr lang="en-IO" dirty="0">
              <a:solidFill>
                <a:srgbClr val="152543"/>
              </a:solidFill>
            </a:endParaRPr>
          </a:p>
        </p:txBody>
      </p:sp>
      <p:sp>
        <p:nvSpPr>
          <p:cNvPr id="9" name="TextBox 8">
            <a:extLst>
              <a:ext uri="{FF2B5EF4-FFF2-40B4-BE49-F238E27FC236}">
                <a16:creationId xmlns:a16="http://schemas.microsoft.com/office/drawing/2014/main" id="{6D31AC0B-5443-9A55-6B4C-5C1D2912AC21}"/>
              </a:ext>
            </a:extLst>
          </p:cNvPr>
          <p:cNvSpPr txBox="1"/>
          <p:nvPr/>
        </p:nvSpPr>
        <p:spPr>
          <a:xfrm>
            <a:off x="6305926" y="1277168"/>
            <a:ext cx="5289174" cy="1328023"/>
          </a:xfrm>
          <a:prstGeom prst="roundRect">
            <a:avLst/>
          </a:prstGeom>
          <a:solidFill>
            <a:schemeClr val="tx2">
              <a:lumMod val="40000"/>
              <a:lumOff val="60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square" rtlCol="0">
            <a:spAutoFit/>
          </a:bodyPr>
          <a:lstStyle/>
          <a:p>
            <a:pPr marL="0" indent="0">
              <a:buNone/>
            </a:pPr>
            <a:r>
              <a:rPr lang="en-US" b="1" u="sng" dirty="0">
                <a:solidFill>
                  <a:srgbClr val="09101D"/>
                </a:solidFill>
                <a:latin typeface="Times New Roman" panose="02020603050405020304" pitchFamily="18" charset="0"/>
                <a:cs typeface="Times New Roman" panose="02020603050405020304" pitchFamily="18" charset="0"/>
              </a:rPr>
              <a:t>DESCRIPTION</a:t>
            </a:r>
            <a:r>
              <a:rPr lang="en-US" b="1" dirty="0">
                <a:solidFill>
                  <a:srgbClr val="09101D"/>
                </a:solidFill>
                <a:latin typeface="Times New Roman" panose="02020603050405020304" pitchFamily="18" charset="0"/>
                <a:cs typeface="Times New Roman" panose="02020603050405020304" pitchFamily="18" charset="0"/>
              </a:rPr>
              <a:t>:</a:t>
            </a:r>
          </a:p>
          <a:p>
            <a:pPr marL="0" indent="0">
              <a:buNone/>
            </a:pPr>
            <a:r>
              <a:rPr lang="en-US" b="1" dirty="0">
                <a:solidFill>
                  <a:srgbClr val="152543"/>
                </a:solidFill>
                <a:latin typeface="Times New Roman" panose="02020603050405020304" pitchFamily="18" charset="0"/>
                <a:cs typeface="Times New Roman" panose="02020603050405020304" pitchFamily="18" charset="0"/>
              </a:rPr>
              <a:t>This paper presents a review dealing with the process of recognizing human beings from biometric data.</a:t>
            </a:r>
            <a:endParaRPr lang="en-IO" dirty="0">
              <a:solidFill>
                <a:srgbClr val="152543"/>
              </a:solidFill>
            </a:endParaRPr>
          </a:p>
        </p:txBody>
      </p:sp>
      <p:sp>
        <p:nvSpPr>
          <p:cNvPr id="10" name="TextBox 9">
            <a:extLst>
              <a:ext uri="{FF2B5EF4-FFF2-40B4-BE49-F238E27FC236}">
                <a16:creationId xmlns:a16="http://schemas.microsoft.com/office/drawing/2014/main" id="{66FAA471-6042-53A9-A891-55B6DB072AEE}"/>
              </a:ext>
            </a:extLst>
          </p:cNvPr>
          <p:cNvSpPr txBox="1"/>
          <p:nvPr/>
        </p:nvSpPr>
        <p:spPr>
          <a:xfrm>
            <a:off x="692595" y="3737306"/>
            <a:ext cx="5289174" cy="1328023"/>
          </a:xfrm>
          <a:prstGeom prst="roundRect">
            <a:avLst/>
          </a:prstGeom>
          <a:solidFill>
            <a:schemeClr val="tx2">
              <a:lumMod val="40000"/>
              <a:lumOff val="60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square" rtlCol="0">
            <a:spAutoFit/>
          </a:bodyPr>
          <a:lstStyle/>
          <a:p>
            <a:r>
              <a:rPr lang="en-US" b="1" u="sng" dirty="0">
                <a:solidFill>
                  <a:srgbClr val="09101D"/>
                </a:solidFill>
                <a:latin typeface="Times New Roman" panose="02020603050405020304" pitchFamily="18" charset="0"/>
                <a:cs typeface="Times New Roman" panose="02020603050405020304" pitchFamily="18" charset="0"/>
              </a:rPr>
              <a:t>PROS:</a:t>
            </a:r>
          </a:p>
          <a:p>
            <a:r>
              <a:rPr lang="en-US" b="1" dirty="0">
                <a:solidFill>
                  <a:srgbClr val="152543"/>
                </a:solidFill>
                <a:latin typeface="Times New Roman" panose="02020603050405020304" pitchFamily="18" charset="0"/>
                <a:cs typeface="Times New Roman" panose="02020603050405020304" pitchFamily="18" charset="0"/>
              </a:rPr>
              <a:t>Convenience, increased security and accuracy</a:t>
            </a:r>
          </a:p>
          <a:p>
            <a:r>
              <a:rPr lang="en-US" b="1" dirty="0">
                <a:solidFill>
                  <a:srgbClr val="152543"/>
                </a:solidFill>
                <a:latin typeface="Times New Roman" panose="02020603050405020304" pitchFamily="18" charset="0"/>
                <a:cs typeface="Times New Roman" panose="02020603050405020304" pitchFamily="18" charset="0"/>
              </a:rPr>
              <a:t>Non imitative, non-sharable, cannot be lost</a:t>
            </a:r>
          </a:p>
          <a:p>
            <a:r>
              <a:rPr lang="en-US" b="1" dirty="0">
                <a:solidFill>
                  <a:srgbClr val="152543"/>
                </a:solidFill>
                <a:latin typeface="Times New Roman" panose="02020603050405020304" pitchFamily="18" charset="0"/>
                <a:cs typeface="Times New Roman" panose="02020603050405020304" pitchFamily="18" charset="0"/>
              </a:rPr>
              <a:t>Reduced paper work, easy to access</a:t>
            </a:r>
            <a:endParaRPr lang="en-IO" b="1" dirty="0">
              <a:solidFill>
                <a:srgbClr val="152543"/>
              </a:solidFill>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B65123E7-66ED-D581-5477-8A0DD78C163E}"/>
              </a:ext>
            </a:extLst>
          </p:cNvPr>
          <p:cNvSpPr txBox="1"/>
          <p:nvPr/>
        </p:nvSpPr>
        <p:spPr>
          <a:xfrm>
            <a:off x="6305926" y="3737305"/>
            <a:ext cx="5378074" cy="1328023"/>
          </a:xfrm>
          <a:prstGeom prst="roundRect">
            <a:avLst/>
          </a:prstGeom>
          <a:solidFill>
            <a:schemeClr val="tx2">
              <a:lumMod val="40000"/>
              <a:lumOff val="60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square" rtlCol="0">
            <a:spAutoFit/>
          </a:bodyPr>
          <a:lstStyle/>
          <a:p>
            <a:r>
              <a:rPr lang="en-US" b="1" u="sng" dirty="0">
                <a:solidFill>
                  <a:srgbClr val="09101D"/>
                </a:solidFill>
                <a:latin typeface="Times New Roman" panose="02020603050405020304" pitchFamily="18" charset="0"/>
                <a:cs typeface="Times New Roman" panose="02020603050405020304" pitchFamily="18" charset="0"/>
              </a:rPr>
              <a:t>CONS:</a:t>
            </a:r>
          </a:p>
          <a:p>
            <a:r>
              <a:rPr lang="en-US" b="1" dirty="0">
                <a:solidFill>
                  <a:srgbClr val="152543"/>
                </a:solidFill>
                <a:latin typeface="Times New Roman" panose="02020603050405020304" pitchFamily="18" charset="0"/>
                <a:cs typeface="Times New Roman" panose="02020603050405020304" pitchFamily="18" charset="0"/>
              </a:rPr>
              <a:t>Offensive of privacy</a:t>
            </a:r>
          </a:p>
          <a:p>
            <a:r>
              <a:rPr lang="en-US" b="1" dirty="0">
                <a:solidFill>
                  <a:srgbClr val="152543"/>
                </a:solidFill>
                <a:latin typeface="Times New Roman" panose="02020603050405020304" pitchFamily="18" charset="0"/>
                <a:cs typeface="Times New Roman" panose="02020603050405020304" pitchFamily="18" charset="0"/>
              </a:rPr>
              <a:t>Cost of implementation</a:t>
            </a:r>
          </a:p>
          <a:p>
            <a:endParaRPr lang="en-US" b="1" dirty="0">
              <a:solidFill>
                <a:srgbClr val="152543"/>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0431156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4000" r="-4000"/>
          </a:stretch>
        </a:blipFill>
        <a:effectLst/>
      </p:bgPr>
    </p:bg>
    <p:spTree>
      <p:nvGrpSpPr>
        <p:cNvPr id="1" name=""/>
        <p:cNvGrpSpPr/>
        <p:nvPr/>
      </p:nvGrpSpPr>
      <p:grpSpPr>
        <a:xfrm>
          <a:off x="0" y="0"/>
          <a:ext cx="0" cy="0"/>
          <a:chOff x="0" y="0"/>
          <a:chExt cx="0" cy="0"/>
        </a:xfrm>
      </p:grpSpPr>
      <p:sp>
        <p:nvSpPr>
          <p:cNvPr id="4" name="Subtitle 2">
            <a:extLst>
              <a:ext uri="{FF2B5EF4-FFF2-40B4-BE49-F238E27FC236}">
                <a16:creationId xmlns:a16="http://schemas.microsoft.com/office/drawing/2014/main" id="{24F811DA-9C82-91C4-1286-8E1C25668E94}"/>
              </a:ext>
            </a:extLst>
          </p:cNvPr>
          <p:cNvSpPr txBox="1">
            <a:spLocks/>
          </p:cNvSpPr>
          <p:nvPr/>
        </p:nvSpPr>
        <p:spPr>
          <a:xfrm>
            <a:off x="-26062640" y="-8616045"/>
            <a:ext cx="5602940" cy="1477328"/>
          </a:xfrm>
          <a:prstGeom prst="rect">
            <a:avLst/>
          </a:prstGeom>
          <a:solidFill>
            <a:srgbClr val="170C46"/>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b="1" dirty="0">
                <a:solidFill>
                  <a:schemeClr val="bg1"/>
                </a:solidFill>
                <a:latin typeface="Times New Roman" panose="02020603050405020304" pitchFamily="18" charset="0"/>
                <a:cs typeface="Times New Roman" panose="02020603050405020304" pitchFamily="18" charset="0"/>
              </a:rPr>
              <a:t>"Text independent biometric authentication system based on voice recognition" by </a:t>
            </a:r>
            <a:r>
              <a:rPr lang="en-IO" sz="2400" b="1" dirty="0">
                <a:solidFill>
                  <a:schemeClr val="bg1"/>
                </a:solidFill>
                <a:latin typeface="Times New Roman" panose="02020603050405020304" pitchFamily="18" charset="0"/>
                <a:cs typeface="Times New Roman" panose="02020603050405020304" pitchFamily="18" charset="0"/>
              </a:rPr>
              <a:t>M</a:t>
            </a:r>
            <a:r>
              <a:rPr lang="en-US" sz="2400" b="1" dirty="0">
                <a:solidFill>
                  <a:schemeClr val="bg1"/>
                </a:solidFill>
                <a:latin typeface="Times New Roman" panose="02020603050405020304" pitchFamily="18" charset="0"/>
                <a:cs typeface="Times New Roman" panose="02020603050405020304" pitchFamily="18" charset="0"/>
              </a:rPr>
              <a:t>ohammad </a:t>
            </a:r>
            <a:r>
              <a:rPr lang="en-IO" sz="2400" b="1" dirty="0">
                <a:solidFill>
                  <a:schemeClr val="bg1"/>
                </a:solidFill>
                <a:latin typeface="Times New Roman" panose="02020603050405020304" pitchFamily="18" charset="0"/>
                <a:cs typeface="Times New Roman" panose="02020603050405020304" pitchFamily="18" charset="0"/>
              </a:rPr>
              <a:t>A</a:t>
            </a:r>
            <a:r>
              <a:rPr lang="en-US" sz="2400" b="1" dirty="0">
                <a:solidFill>
                  <a:schemeClr val="bg1"/>
                </a:solidFill>
                <a:latin typeface="Times New Roman" panose="02020603050405020304" pitchFamily="18" charset="0"/>
                <a:cs typeface="Times New Roman" panose="02020603050405020304" pitchFamily="18" charset="0"/>
              </a:rPr>
              <a:t>khtar</a:t>
            </a:r>
            <a:r>
              <a:rPr lang="en-IO" sz="2400" b="1" dirty="0">
                <a:solidFill>
                  <a:schemeClr val="bg1"/>
                </a:solidFill>
                <a:latin typeface="Times New Roman" panose="02020603050405020304" pitchFamily="18" charset="0"/>
                <a:cs typeface="Times New Roman" panose="02020603050405020304" pitchFamily="18" charset="0"/>
              </a:rPr>
              <a:t>. </a:t>
            </a:r>
          </a:p>
          <a:p>
            <a:endParaRPr lang="en-IO" dirty="0"/>
          </a:p>
        </p:txBody>
      </p:sp>
      <p:sp>
        <p:nvSpPr>
          <p:cNvPr id="5" name="TextBox 4">
            <a:extLst>
              <a:ext uri="{FF2B5EF4-FFF2-40B4-BE49-F238E27FC236}">
                <a16:creationId xmlns:a16="http://schemas.microsoft.com/office/drawing/2014/main" id="{B06E0A3F-8D47-F6AD-B82D-EAB7295A68C6}"/>
              </a:ext>
            </a:extLst>
          </p:cNvPr>
          <p:cNvSpPr txBox="1"/>
          <p:nvPr/>
        </p:nvSpPr>
        <p:spPr>
          <a:xfrm>
            <a:off x="34730122" y="-5613844"/>
            <a:ext cx="5091952" cy="1477328"/>
          </a:xfrm>
          <a:prstGeom prst="rect">
            <a:avLst/>
          </a:prstGeom>
          <a:solidFill>
            <a:srgbClr val="5BA5DC"/>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O" sz="1800" b="1" i="0" u="none" strike="noStrike" kern="1200" cap="none" spc="0" normalizeH="0" baseline="0" noProof="0" dirty="0">
                <a:ln>
                  <a:noFill/>
                </a:ln>
                <a:solidFill>
                  <a:schemeClr val="bg1"/>
                </a:solidFill>
                <a:effectLst/>
                <a:uLnTx/>
                <a:uFillTx/>
                <a:latin typeface="Times New Roman" panose="02020603050405020304" pitchFamily="18" charset="0"/>
                <a:ea typeface="+mn-ea"/>
                <a:cs typeface="Times New Roman" panose="02020603050405020304" pitchFamily="18" charset="0"/>
              </a:rPr>
              <a:t>T</a:t>
            </a:r>
            <a:r>
              <a:rPr kumimoji="0" lang="en-US" sz="1800" b="1" i="0" u="none" strike="noStrike" kern="1200" cap="none" spc="0" normalizeH="0" baseline="0" noProof="0" dirty="0">
                <a:ln>
                  <a:noFill/>
                </a:ln>
                <a:solidFill>
                  <a:schemeClr val="bg1"/>
                </a:solidFill>
                <a:effectLst/>
                <a:uLnTx/>
                <a:uFillTx/>
                <a:latin typeface="Times New Roman" panose="02020603050405020304" pitchFamily="18" charset="0"/>
                <a:ea typeface="+mn-ea"/>
                <a:cs typeface="Times New Roman" panose="02020603050405020304" pitchFamily="18" charset="0"/>
              </a:rPr>
              <a:t>he system uses mel frequency cepstrum coefficient (MFCC) to extract speech features</a:t>
            </a:r>
            <a:r>
              <a:rPr kumimoji="0" lang="en-IO" sz="1800" b="1" i="0" u="none" strike="noStrike" kern="1200" cap="none" spc="0" normalizeH="0" baseline="0" noProof="0" dirty="0">
                <a:ln>
                  <a:noFill/>
                </a:ln>
                <a:solidFill>
                  <a:schemeClr val="bg1"/>
                </a:solidFill>
                <a:effectLst/>
                <a:uLnTx/>
                <a:uFillTx/>
                <a:latin typeface="Times New Roman" panose="02020603050405020304" pitchFamily="18" charset="0"/>
                <a:ea typeface="+mn-ea"/>
                <a:cs typeface="Times New Roman" panose="02020603050405020304" pitchFamily="18" charset="0"/>
              </a:rPr>
              <a:t>.</a:t>
            </a:r>
            <a:r>
              <a:rPr kumimoji="0" lang="en-US" sz="1800" b="1" i="0" u="none" strike="noStrike" kern="1200" cap="none" spc="0" normalizeH="0" baseline="0" noProof="0" dirty="0">
                <a:ln>
                  <a:noFill/>
                </a:ln>
                <a:solidFill>
                  <a:schemeClr val="bg1"/>
                </a:solidFill>
                <a:effectLst/>
                <a:uLnTx/>
                <a:uFillTx/>
                <a:latin typeface="Times New Roman" panose="02020603050405020304" pitchFamily="18" charset="0"/>
                <a:ea typeface="+mn-ea"/>
                <a:cs typeface="Times New Roman" panose="02020603050405020304" pitchFamily="18" charset="0"/>
              </a:rPr>
              <a:t> Universal </a:t>
            </a:r>
            <a:r>
              <a:rPr kumimoji="0" lang="en-IO" sz="1800" b="1" i="0" u="none" strike="noStrike" kern="1200" cap="none" spc="0" normalizeH="0" baseline="0" noProof="0" dirty="0">
                <a:ln>
                  <a:noFill/>
                </a:ln>
                <a:solidFill>
                  <a:schemeClr val="bg1"/>
                </a:solidFill>
                <a:effectLst/>
                <a:uLnTx/>
                <a:uFillTx/>
                <a:latin typeface="Times New Roman" panose="02020603050405020304" pitchFamily="18" charset="0"/>
                <a:ea typeface="+mn-ea"/>
                <a:cs typeface="Times New Roman" panose="02020603050405020304" pitchFamily="18" charset="0"/>
              </a:rPr>
              <a:t>B</a:t>
            </a:r>
            <a:r>
              <a:rPr kumimoji="0" lang="en-US" sz="1800" b="1" i="0" u="none" strike="noStrike" kern="1200" cap="none" spc="0" normalizeH="0" baseline="0" noProof="0" dirty="0">
                <a:ln>
                  <a:noFill/>
                </a:ln>
                <a:solidFill>
                  <a:schemeClr val="bg1"/>
                </a:solidFill>
                <a:effectLst/>
                <a:uLnTx/>
                <a:uFillTx/>
                <a:latin typeface="Times New Roman" panose="02020603050405020304" pitchFamily="18" charset="0"/>
                <a:ea typeface="+mn-ea"/>
                <a:cs typeface="Times New Roman" panose="02020603050405020304" pitchFamily="18" charset="0"/>
              </a:rPr>
              <a:t>ack</a:t>
            </a:r>
            <a:r>
              <a:rPr lang="en-IO" b="1" dirty="0">
                <a:solidFill>
                  <a:schemeClr val="bg1"/>
                </a:solidFill>
                <a:latin typeface="Times New Roman" panose="02020603050405020304" pitchFamily="18" charset="0"/>
                <a:cs typeface="Times New Roman" panose="02020603050405020304" pitchFamily="18" charset="0"/>
              </a:rPr>
              <a:t>ground</a:t>
            </a:r>
            <a:r>
              <a:rPr kumimoji="0" lang="en-US" sz="1800" b="1" i="0" u="none" strike="noStrike" kern="1200" cap="none" spc="0" normalizeH="0" baseline="0" noProof="0" dirty="0">
                <a:ln>
                  <a:noFill/>
                </a:ln>
                <a:solidFill>
                  <a:schemeClr val="bg1"/>
                </a:solidFill>
                <a:effectLst/>
                <a:uLnTx/>
                <a:uFillTx/>
                <a:latin typeface="Times New Roman" panose="02020603050405020304" pitchFamily="18" charset="0"/>
                <a:ea typeface="+mn-ea"/>
                <a:cs typeface="Times New Roman" panose="02020603050405020304" pitchFamily="18" charset="0"/>
              </a:rPr>
              <a:t> </a:t>
            </a:r>
            <a:r>
              <a:rPr lang="en-IO" b="1" dirty="0">
                <a:solidFill>
                  <a:schemeClr val="bg1"/>
                </a:solidFill>
                <a:latin typeface="Times New Roman" panose="02020603050405020304" pitchFamily="18" charset="0"/>
                <a:cs typeface="Times New Roman" panose="02020603050405020304" pitchFamily="18" charset="0"/>
              </a:rPr>
              <a:t>M</a:t>
            </a:r>
            <a:r>
              <a:rPr kumimoji="0" lang="en-US" sz="1800" b="1" i="0" u="none" strike="noStrike" kern="1200" cap="none" spc="0" normalizeH="0" baseline="0" noProof="0" dirty="0">
                <a:ln>
                  <a:noFill/>
                </a:ln>
                <a:solidFill>
                  <a:schemeClr val="bg1"/>
                </a:solidFill>
                <a:effectLst/>
                <a:uLnTx/>
                <a:uFillTx/>
                <a:latin typeface="Times New Roman" panose="02020603050405020304" pitchFamily="18" charset="0"/>
                <a:ea typeface="+mn-ea"/>
                <a:cs typeface="Times New Roman" panose="02020603050405020304" pitchFamily="18" charset="0"/>
              </a:rPr>
              <a:t>odel (UBM) is used as an alternate model for likelihood ratio testing </a:t>
            </a:r>
            <a:r>
              <a:rPr kumimoji="0" lang="en-IO" sz="1800" b="1" i="0" u="none" strike="noStrike" kern="1200" cap="none" spc="0" normalizeH="0" baseline="0" noProof="0" dirty="0">
                <a:ln>
                  <a:noFill/>
                </a:ln>
                <a:solidFill>
                  <a:schemeClr val="bg1"/>
                </a:solidFill>
                <a:effectLst/>
                <a:uLnTx/>
                <a:uFillTx/>
                <a:latin typeface="Times New Roman" panose="02020603050405020304" pitchFamily="18" charset="0"/>
                <a:ea typeface="+mn-ea"/>
                <a:cs typeface="Times New Roman" panose="02020603050405020304" pitchFamily="18" charset="0"/>
              </a:rPr>
              <a:t>for authentication. </a:t>
            </a:r>
          </a:p>
        </p:txBody>
      </p:sp>
      <p:sp>
        <p:nvSpPr>
          <p:cNvPr id="6" name="Title 1">
            <a:extLst>
              <a:ext uri="{FF2B5EF4-FFF2-40B4-BE49-F238E27FC236}">
                <a16:creationId xmlns:a16="http://schemas.microsoft.com/office/drawing/2014/main" id="{85B554C3-F4AD-C33F-223F-E4E24A8489D0}"/>
              </a:ext>
            </a:extLst>
          </p:cNvPr>
          <p:cNvSpPr txBox="1">
            <a:spLocks/>
          </p:cNvSpPr>
          <p:nvPr/>
        </p:nvSpPr>
        <p:spPr>
          <a:xfrm>
            <a:off x="3886201" y="-12668221"/>
            <a:ext cx="5602940" cy="561358"/>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n-IO" sz="2400" b="1" u="sng" dirty="0">
                <a:latin typeface="Times New Roman" panose="02020603050405020304" pitchFamily="18" charset="0"/>
                <a:cs typeface="Times New Roman" panose="02020603050405020304" pitchFamily="18" charset="0"/>
              </a:rPr>
              <a:t>LITERATURE REVIEW</a:t>
            </a:r>
          </a:p>
        </p:txBody>
      </p:sp>
      <p:graphicFrame>
        <p:nvGraphicFramePr>
          <p:cNvPr id="7" name="Table 5">
            <a:extLst>
              <a:ext uri="{FF2B5EF4-FFF2-40B4-BE49-F238E27FC236}">
                <a16:creationId xmlns:a16="http://schemas.microsoft.com/office/drawing/2014/main" id="{4F88B3F7-7ED2-B31D-0452-767BB3C9BA67}"/>
              </a:ext>
            </a:extLst>
          </p:cNvPr>
          <p:cNvGraphicFramePr>
            <a:graphicFrameLocks noGrp="1"/>
          </p:cNvGraphicFramePr>
          <p:nvPr/>
        </p:nvGraphicFramePr>
        <p:xfrm>
          <a:off x="0" y="22886440"/>
          <a:ext cx="11008658" cy="1834590"/>
        </p:xfrm>
        <a:graphic>
          <a:graphicData uri="http://schemas.openxmlformats.org/drawingml/2006/table">
            <a:tbl>
              <a:tblPr firstRow="1" bandRow="1">
                <a:tableStyleId>{5C22544A-7EE6-4342-B048-85BDC9FD1C3A}</a:tableStyleId>
              </a:tblPr>
              <a:tblGrid>
                <a:gridCol w="5522729">
                  <a:extLst>
                    <a:ext uri="{9D8B030D-6E8A-4147-A177-3AD203B41FA5}">
                      <a16:colId xmlns:a16="http://schemas.microsoft.com/office/drawing/2014/main" val="3470404229"/>
                    </a:ext>
                  </a:extLst>
                </a:gridCol>
                <a:gridCol w="5485929">
                  <a:extLst>
                    <a:ext uri="{9D8B030D-6E8A-4147-A177-3AD203B41FA5}">
                      <a16:colId xmlns:a16="http://schemas.microsoft.com/office/drawing/2014/main" val="953974783"/>
                    </a:ext>
                  </a:extLst>
                </a:gridCol>
              </a:tblGrid>
              <a:tr h="370983">
                <a:tc>
                  <a:txBody>
                    <a:bodyPr/>
                    <a:lstStyle/>
                    <a:p>
                      <a:pPr algn="just"/>
                      <a:r>
                        <a:rPr lang="en-IO" dirty="0">
                          <a:latin typeface="Times New Roman" panose="02020603050405020304" pitchFamily="18" charset="0"/>
                          <a:cs typeface="Times New Roman" panose="02020603050405020304" pitchFamily="18" charset="0"/>
                        </a:rPr>
                        <a:t>PROS</a:t>
                      </a:r>
                    </a:p>
                  </a:txBody>
                  <a:tcPr>
                    <a:solidFill>
                      <a:srgbClr val="170C46"/>
                    </a:solidFill>
                  </a:tcPr>
                </a:tc>
                <a:tc>
                  <a:txBody>
                    <a:bodyPr/>
                    <a:lstStyle/>
                    <a:p>
                      <a:pPr algn="just"/>
                      <a:r>
                        <a:rPr lang="en-IO" dirty="0">
                          <a:latin typeface="Times New Roman" panose="02020603050405020304" pitchFamily="18" charset="0"/>
                          <a:cs typeface="Times New Roman" panose="02020603050405020304" pitchFamily="18" charset="0"/>
                        </a:rPr>
                        <a:t>CONS</a:t>
                      </a:r>
                    </a:p>
                  </a:txBody>
                  <a:tcPr>
                    <a:solidFill>
                      <a:srgbClr val="170C46"/>
                    </a:solidFill>
                  </a:tcPr>
                </a:tc>
                <a:extLst>
                  <a:ext uri="{0D108BD9-81ED-4DB2-BD59-A6C34878D82A}">
                    <a16:rowId xmlns:a16="http://schemas.microsoft.com/office/drawing/2014/main" val="2434303572"/>
                  </a:ext>
                </a:extLst>
              </a:tr>
              <a:tr h="1463607">
                <a:tc>
                  <a:txBody>
                    <a:bodyPr/>
                    <a:lstStyle/>
                    <a:p>
                      <a:r>
                        <a:rPr lang="en-IO" dirty="0">
                          <a:latin typeface="Times New Roman" panose="02020603050405020304" pitchFamily="18" charset="0"/>
                          <a:cs typeface="Times New Roman" panose="02020603050405020304" pitchFamily="18" charset="0"/>
                        </a:rPr>
                        <a:t>UBM models can be adapted to new speakers, allowing the creation of new speaker models, without retraining the entire system.</a:t>
                      </a:r>
                    </a:p>
                  </a:txBody>
                  <a:tcPr>
                    <a:solidFill>
                      <a:srgbClr val="5BA5DC"/>
                    </a:solidFill>
                  </a:tcPr>
                </a:tc>
                <a:tc>
                  <a:txBody>
                    <a:bodyPr/>
                    <a:lstStyle/>
                    <a:p>
                      <a:r>
                        <a:rPr lang="en-US" dirty="0">
                          <a:latin typeface="Times New Roman" panose="02020603050405020304" pitchFamily="18" charset="0"/>
                          <a:cs typeface="Times New Roman" panose="02020603050405020304" pitchFamily="18" charset="0"/>
                        </a:rPr>
                        <a:t>L</a:t>
                      </a:r>
                      <a:r>
                        <a:rPr lang="en-IO" dirty="0">
                          <a:latin typeface="Times New Roman" panose="02020603050405020304" pitchFamily="18" charset="0"/>
                          <a:cs typeface="Times New Roman" panose="02020603050405020304" pitchFamily="18" charset="0"/>
                        </a:rPr>
                        <a:t>arge amount of data is required for accurate training.</a:t>
                      </a:r>
                    </a:p>
                    <a:p>
                      <a:r>
                        <a:rPr lang="en-US" dirty="0">
                          <a:latin typeface="Times New Roman" panose="02020603050405020304" pitchFamily="18" charset="0"/>
                          <a:cs typeface="Times New Roman" panose="02020603050405020304" pitchFamily="18" charset="0"/>
                        </a:rPr>
                        <a:t>G</a:t>
                      </a:r>
                      <a:r>
                        <a:rPr lang="en-IO" dirty="0">
                          <a:latin typeface="Times New Roman" panose="02020603050405020304" pitchFamily="18" charset="0"/>
                          <a:cs typeface="Times New Roman" panose="02020603050405020304" pitchFamily="18" charset="0"/>
                        </a:rPr>
                        <a:t>athering and processing of data can become very expensive</a:t>
                      </a:r>
                      <a:r>
                        <a:rPr lang="en-IO" dirty="0"/>
                        <a:t>.</a:t>
                      </a:r>
                    </a:p>
                  </a:txBody>
                  <a:tcPr>
                    <a:solidFill>
                      <a:srgbClr val="5BA5DC"/>
                    </a:solidFill>
                  </a:tcPr>
                </a:tc>
                <a:extLst>
                  <a:ext uri="{0D108BD9-81ED-4DB2-BD59-A6C34878D82A}">
                    <a16:rowId xmlns:a16="http://schemas.microsoft.com/office/drawing/2014/main" val="3555018566"/>
                  </a:ext>
                </a:extLst>
              </a:tr>
            </a:tbl>
          </a:graphicData>
        </a:graphic>
      </p:graphicFrame>
      <p:sp>
        <p:nvSpPr>
          <p:cNvPr id="2" name="TextBox 1">
            <a:extLst>
              <a:ext uri="{FF2B5EF4-FFF2-40B4-BE49-F238E27FC236}">
                <a16:creationId xmlns:a16="http://schemas.microsoft.com/office/drawing/2014/main" id="{5E2E5A3E-2CE3-8D21-3C70-5FF1BE55ED0E}"/>
              </a:ext>
            </a:extLst>
          </p:cNvPr>
          <p:cNvSpPr txBox="1"/>
          <p:nvPr/>
        </p:nvSpPr>
        <p:spPr>
          <a:xfrm>
            <a:off x="-28714513" y="3507457"/>
            <a:ext cx="5303745" cy="2400657"/>
          </a:xfrm>
          <a:prstGeom prst="rect">
            <a:avLst/>
          </a:prstGeom>
          <a:solidFill>
            <a:srgbClr val="160C46"/>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square" rtlCol="0">
            <a:spAutoFit/>
          </a:bodyPr>
          <a:lstStyle/>
          <a:p>
            <a:pPr algn="just">
              <a:defRPr/>
            </a:pPr>
            <a:r>
              <a:rPr lang="en-US" sz="2400" b="1" dirty="0">
                <a:solidFill>
                  <a:schemeClr val="bg1"/>
                </a:solidFill>
              </a:rPr>
              <a:t>"</a:t>
            </a:r>
            <a:r>
              <a:rPr lang="en-US" sz="2400" b="1" dirty="0">
                <a:solidFill>
                  <a:schemeClr val="bg1"/>
                </a:solidFill>
                <a:latin typeface="Times New Roman" panose="02020603050405020304" pitchFamily="18" charset="0"/>
                <a:cs typeface="Times New Roman" panose="02020603050405020304" pitchFamily="18" charset="0"/>
              </a:rPr>
              <a:t>Stand-alone intelligent voice recognition system" by Mohammed R. </a:t>
            </a:r>
            <a:r>
              <a:rPr lang="en-US" sz="2400" b="1" dirty="0" err="1">
                <a:solidFill>
                  <a:schemeClr val="bg1"/>
                </a:solidFill>
                <a:latin typeface="Times New Roman" panose="02020603050405020304" pitchFamily="18" charset="0"/>
                <a:cs typeface="Times New Roman" panose="02020603050405020304" pitchFamily="18" charset="0"/>
              </a:rPr>
              <a:t>Saady</a:t>
            </a:r>
            <a:r>
              <a:rPr lang="en-US" sz="2400" b="1" dirty="0">
                <a:solidFill>
                  <a:schemeClr val="bg1"/>
                </a:solidFill>
                <a:latin typeface="Times New Roman" panose="02020603050405020304" pitchFamily="18" charset="0"/>
                <a:cs typeface="Times New Roman" panose="02020603050405020304" pitchFamily="18" charset="0"/>
              </a:rPr>
              <a:t>, Hatem El-</a:t>
            </a:r>
            <a:r>
              <a:rPr lang="en-US" sz="2400" b="1" dirty="0" err="1">
                <a:solidFill>
                  <a:schemeClr val="bg1"/>
                </a:solidFill>
                <a:latin typeface="Times New Roman" panose="02020603050405020304" pitchFamily="18" charset="0"/>
                <a:cs typeface="Times New Roman" panose="02020603050405020304" pitchFamily="18" charset="0"/>
              </a:rPr>
              <a:t>Borey</a:t>
            </a:r>
            <a:r>
              <a:rPr lang="en-US" sz="2400" b="1" dirty="0">
                <a:solidFill>
                  <a:schemeClr val="bg1"/>
                </a:solidFill>
                <a:latin typeface="Times New Roman" panose="02020603050405020304" pitchFamily="18" charset="0"/>
                <a:cs typeface="Times New Roman" panose="02020603050405020304" pitchFamily="18" charset="0"/>
              </a:rPr>
              <a:t>, El-Sayed A. El-</a:t>
            </a:r>
            <a:r>
              <a:rPr lang="en-US" sz="2400" b="1" dirty="0" err="1">
                <a:solidFill>
                  <a:schemeClr val="bg1"/>
                </a:solidFill>
                <a:latin typeface="Times New Roman" panose="02020603050405020304" pitchFamily="18" charset="0"/>
                <a:cs typeface="Times New Roman" panose="02020603050405020304" pitchFamily="18" charset="0"/>
              </a:rPr>
              <a:t>Dahshan</a:t>
            </a:r>
            <a:r>
              <a:rPr lang="en-US" sz="2400" b="1" dirty="0">
                <a:solidFill>
                  <a:schemeClr val="bg1"/>
                </a:solidFill>
                <a:latin typeface="Times New Roman" panose="02020603050405020304" pitchFamily="18" charset="0"/>
                <a:cs typeface="Times New Roman" panose="02020603050405020304" pitchFamily="18" charset="0"/>
              </a:rPr>
              <a:t>, Ashraf </a:t>
            </a:r>
            <a:r>
              <a:rPr lang="en-US" sz="2400" b="1" dirty="0" err="1">
                <a:solidFill>
                  <a:schemeClr val="bg1"/>
                </a:solidFill>
                <a:latin typeface="Times New Roman" panose="02020603050405020304" pitchFamily="18" charset="0"/>
                <a:cs typeface="Times New Roman" panose="02020603050405020304" pitchFamily="18" charset="0"/>
              </a:rPr>
              <a:t>Shamseldin</a:t>
            </a:r>
            <a:r>
              <a:rPr lang="en-US" sz="2400" b="1" dirty="0">
                <a:solidFill>
                  <a:schemeClr val="bg1"/>
                </a:solidFill>
                <a:latin typeface="Times New Roman" panose="02020603050405020304" pitchFamily="18" charset="0"/>
                <a:cs typeface="Times New Roman" panose="02020603050405020304" pitchFamily="18" charset="0"/>
              </a:rPr>
              <a:t> Yahia</a:t>
            </a:r>
            <a:r>
              <a:rPr lang="en-US" sz="2400" b="1" dirty="0">
                <a:latin typeface="Times New Roman" panose="02020603050405020304" pitchFamily="18" charset="0"/>
                <a:cs typeface="Times New Roman" panose="02020603050405020304" pitchFamily="18" charset="0"/>
              </a:rPr>
              <a:t>.</a:t>
            </a:r>
            <a:endParaRPr lang="en-US" b="1" dirty="0">
              <a:latin typeface="Times New Roman" panose="02020603050405020304" pitchFamily="18" charset="0"/>
              <a:cs typeface="Times New Roman" panose="02020603050405020304" pitchFamily="18" charset="0"/>
            </a:endParaRPr>
          </a:p>
          <a:p>
            <a:pPr algn="just">
              <a:defRPr/>
            </a:pPr>
            <a:endParaRPr kumimoji="0" lang="en-US" sz="1800" b="1" i="0" u="none" strike="noStrike" kern="1200" cap="none" spc="0" normalizeH="0" baseline="0" noProof="0" dirty="0">
              <a:ln>
                <a:noFill/>
              </a:ln>
              <a:solidFill>
                <a:schemeClr val="bg1"/>
              </a:solidFill>
              <a:effectLst/>
              <a:uLnTx/>
              <a:uFillTx/>
              <a:latin typeface="Times New Roman" panose="02020603050405020304" pitchFamily="18" charset="0"/>
              <a:ea typeface="+mn-ea"/>
              <a:cs typeface="Times New Roman" panose="02020603050405020304" pitchFamily="18"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endParaRPr lang="en-US" b="1" dirty="0">
              <a:solidFill>
                <a:schemeClr val="bg1"/>
              </a:solidFill>
              <a:latin typeface="Times New Roman" panose="02020603050405020304" pitchFamily="18" charset="0"/>
              <a:cs typeface="Times New Roman" panose="02020603050405020304" pitchFamily="18"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IO" sz="1800" b="1" i="0" u="none" strike="noStrike" kern="1200" cap="none" spc="0" normalizeH="0" baseline="0" noProof="0" dirty="0">
              <a:ln>
                <a:noFill/>
              </a:ln>
              <a:solidFill>
                <a:schemeClr val="bg1"/>
              </a:solidFill>
              <a:effectLst/>
              <a:uLnTx/>
              <a:uFillTx/>
              <a:latin typeface="Times New Roman" panose="02020603050405020304" pitchFamily="18" charset="0"/>
              <a:ea typeface="+mn-ea"/>
              <a:cs typeface="Times New Roman" panose="02020603050405020304" pitchFamily="18" charset="0"/>
            </a:endParaRPr>
          </a:p>
        </p:txBody>
      </p:sp>
      <p:sp>
        <p:nvSpPr>
          <p:cNvPr id="3" name="TextBox 2">
            <a:extLst>
              <a:ext uri="{FF2B5EF4-FFF2-40B4-BE49-F238E27FC236}">
                <a16:creationId xmlns:a16="http://schemas.microsoft.com/office/drawing/2014/main" id="{7DE05B43-1D58-7A09-4F4F-F40EC331F628}"/>
              </a:ext>
            </a:extLst>
          </p:cNvPr>
          <p:cNvSpPr txBox="1"/>
          <p:nvPr/>
        </p:nvSpPr>
        <p:spPr>
          <a:xfrm>
            <a:off x="38387722" y="9225062"/>
            <a:ext cx="5818095" cy="2308324"/>
          </a:xfrm>
          <a:prstGeom prst="rect">
            <a:avLst/>
          </a:prstGeom>
          <a:solidFill>
            <a:srgbClr val="5BA5DC"/>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IO" sz="1800" b="1" i="0" u="none" strike="noStrike" kern="1200" cap="none" spc="0" normalizeH="0" baseline="0" noProof="0" dirty="0">
                <a:ln>
                  <a:noFill/>
                </a:ln>
                <a:solidFill>
                  <a:schemeClr val="bg1"/>
                </a:solidFill>
                <a:effectLst/>
                <a:uLnTx/>
                <a:uFillTx/>
                <a:latin typeface="Times New Roman" panose="02020603050405020304" pitchFamily="18" charset="0"/>
                <a:ea typeface="+mn-ea"/>
                <a:cs typeface="Times New Roman" panose="02020603050405020304" pitchFamily="18" charset="0"/>
              </a:rPr>
              <a:t>T</a:t>
            </a:r>
            <a:r>
              <a:rPr kumimoji="0" lang="en-US" sz="1800" b="1" i="0" u="none" strike="noStrike" kern="1200" cap="none" spc="0" normalizeH="0" baseline="0" noProof="0" dirty="0">
                <a:ln>
                  <a:noFill/>
                </a:ln>
                <a:solidFill>
                  <a:schemeClr val="bg1"/>
                </a:solidFill>
                <a:effectLst/>
                <a:uLnTx/>
                <a:uFillTx/>
                <a:latin typeface="Times New Roman" panose="02020603050405020304" pitchFamily="18" charset="0"/>
                <a:ea typeface="+mn-ea"/>
                <a:cs typeface="Times New Roman" panose="02020603050405020304" pitchFamily="18" charset="0"/>
              </a:rPr>
              <a:t>he data used in this paper are drawn from the english language speech database for speaker recognition (ELSDSR) database which composes of audio files for training and other files for testing. The performance of the proposed system is evaluated by using the test files. The proposed method showed efficiency results were better than the well-known </a:t>
            </a:r>
            <a:r>
              <a:rPr kumimoji="0" lang="en-IO" sz="1800" b="1" i="0" u="none" strike="noStrike" kern="1200" cap="none" spc="0" normalizeH="0" baseline="0" noProof="0" dirty="0">
                <a:ln>
                  <a:noFill/>
                </a:ln>
                <a:solidFill>
                  <a:schemeClr val="bg1"/>
                </a:solidFill>
                <a:effectLst/>
                <a:uLnTx/>
                <a:uFillTx/>
                <a:latin typeface="Times New Roman" panose="02020603050405020304" pitchFamily="18" charset="0"/>
                <a:ea typeface="+mn-ea"/>
                <a:cs typeface="Times New Roman" panose="02020603050405020304" pitchFamily="18" charset="0"/>
              </a:rPr>
              <a:t>M</a:t>
            </a:r>
            <a:r>
              <a:rPr kumimoji="0" lang="en-US" sz="1800" b="1" i="0" u="none" strike="noStrike" kern="1200" cap="none" spc="0" normalizeH="0" baseline="0" noProof="0" dirty="0">
                <a:ln>
                  <a:noFill/>
                </a:ln>
                <a:solidFill>
                  <a:schemeClr val="bg1"/>
                </a:solidFill>
                <a:effectLst/>
                <a:uLnTx/>
                <a:uFillTx/>
                <a:latin typeface="Times New Roman" panose="02020603050405020304" pitchFamily="18" charset="0"/>
                <a:ea typeface="+mn-ea"/>
                <a:cs typeface="Times New Roman" panose="02020603050405020304" pitchFamily="18" charset="0"/>
              </a:rPr>
              <a:t>el </a:t>
            </a:r>
            <a:r>
              <a:rPr kumimoji="0" lang="en-IO" sz="1800" b="1" i="0" u="none" strike="noStrike" kern="1200" cap="none" spc="0" normalizeH="0" baseline="0" noProof="0" dirty="0">
                <a:ln>
                  <a:noFill/>
                </a:ln>
                <a:solidFill>
                  <a:schemeClr val="bg1"/>
                </a:solidFill>
                <a:effectLst/>
                <a:uLnTx/>
                <a:uFillTx/>
                <a:latin typeface="Times New Roman" panose="02020603050405020304" pitchFamily="18" charset="0"/>
                <a:ea typeface="+mn-ea"/>
                <a:cs typeface="Times New Roman" panose="02020603050405020304" pitchFamily="18" charset="0"/>
              </a:rPr>
              <a:t>F</a:t>
            </a:r>
            <a:r>
              <a:rPr kumimoji="0" lang="en-US" sz="1800" b="1" i="0" u="none" strike="noStrike" kern="1200" cap="none" spc="0" normalizeH="0" baseline="0" noProof="0" dirty="0">
                <a:ln>
                  <a:noFill/>
                </a:ln>
                <a:solidFill>
                  <a:schemeClr val="bg1"/>
                </a:solidFill>
                <a:effectLst/>
                <a:uLnTx/>
                <a:uFillTx/>
                <a:latin typeface="Times New Roman" panose="02020603050405020304" pitchFamily="18" charset="0"/>
                <a:ea typeface="+mn-ea"/>
                <a:cs typeface="Times New Roman" panose="02020603050405020304" pitchFamily="18" charset="0"/>
              </a:rPr>
              <a:t>requency </a:t>
            </a:r>
            <a:r>
              <a:rPr kumimoji="0" lang="en-IO" sz="1800" b="1" i="0" u="none" strike="noStrike" kern="1200" cap="none" spc="0" normalizeH="0" baseline="0" noProof="0" dirty="0">
                <a:ln>
                  <a:noFill/>
                </a:ln>
                <a:solidFill>
                  <a:schemeClr val="bg1"/>
                </a:solidFill>
                <a:effectLst/>
                <a:uLnTx/>
                <a:uFillTx/>
                <a:latin typeface="Times New Roman" panose="02020603050405020304" pitchFamily="18" charset="0"/>
                <a:ea typeface="+mn-ea"/>
                <a:cs typeface="Times New Roman" panose="02020603050405020304" pitchFamily="18" charset="0"/>
              </a:rPr>
              <a:t>C</a:t>
            </a:r>
            <a:r>
              <a:rPr kumimoji="0" lang="en-US" sz="1800" b="1" i="0" u="none" strike="noStrike" kern="1200" cap="none" spc="0" normalizeH="0" baseline="0" noProof="0" dirty="0">
                <a:ln>
                  <a:noFill/>
                </a:ln>
                <a:solidFill>
                  <a:schemeClr val="bg1"/>
                </a:solidFill>
                <a:effectLst/>
                <a:uLnTx/>
                <a:uFillTx/>
                <a:latin typeface="Times New Roman" panose="02020603050405020304" pitchFamily="18" charset="0"/>
                <a:ea typeface="+mn-ea"/>
                <a:cs typeface="Times New Roman" panose="02020603050405020304" pitchFamily="18" charset="0"/>
              </a:rPr>
              <a:t>epstral </a:t>
            </a:r>
            <a:r>
              <a:rPr kumimoji="0" lang="en-IO" sz="1800" b="1" i="0" u="none" strike="noStrike" kern="1200" cap="none" spc="0" normalizeH="0" baseline="0" noProof="0" dirty="0">
                <a:ln>
                  <a:noFill/>
                </a:ln>
                <a:solidFill>
                  <a:schemeClr val="bg1"/>
                </a:solidFill>
                <a:effectLst/>
                <a:uLnTx/>
                <a:uFillTx/>
                <a:latin typeface="Times New Roman" panose="02020603050405020304" pitchFamily="18" charset="0"/>
                <a:ea typeface="+mn-ea"/>
                <a:cs typeface="Times New Roman" panose="02020603050405020304" pitchFamily="18" charset="0"/>
              </a:rPr>
              <a:t>C</a:t>
            </a:r>
            <a:r>
              <a:rPr kumimoji="0" lang="en-US" sz="1800" b="1" i="0" u="none" strike="noStrike" kern="1200" cap="none" spc="0" normalizeH="0" baseline="0" noProof="0" dirty="0">
                <a:ln>
                  <a:noFill/>
                </a:ln>
                <a:solidFill>
                  <a:schemeClr val="bg1"/>
                </a:solidFill>
                <a:effectLst/>
                <a:uLnTx/>
                <a:uFillTx/>
                <a:latin typeface="Times New Roman" panose="02020603050405020304" pitchFamily="18" charset="0"/>
                <a:ea typeface="+mn-ea"/>
                <a:cs typeface="Times New Roman" panose="02020603050405020304" pitchFamily="18" charset="0"/>
              </a:rPr>
              <a:t>oefficient (MFCC) and the </a:t>
            </a:r>
            <a:r>
              <a:rPr kumimoji="0" lang="en-IO" sz="1800" b="1" i="0" u="none" strike="noStrike" kern="1200" cap="none" spc="0" normalizeH="0" baseline="0" noProof="0" dirty="0">
                <a:ln>
                  <a:noFill/>
                </a:ln>
                <a:solidFill>
                  <a:schemeClr val="bg1"/>
                </a:solidFill>
                <a:effectLst/>
                <a:uLnTx/>
                <a:uFillTx/>
                <a:latin typeface="Times New Roman" panose="02020603050405020304" pitchFamily="18" charset="0"/>
                <a:ea typeface="+mn-ea"/>
                <a:cs typeface="Times New Roman" panose="02020603050405020304" pitchFamily="18" charset="0"/>
              </a:rPr>
              <a:t>Z</a:t>
            </a:r>
            <a:r>
              <a:rPr kumimoji="0" lang="en-US" sz="1800" b="1" i="0" u="none" strike="noStrike" kern="1200" cap="none" spc="0" normalizeH="0" baseline="0" noProof="0" dirty="0">
                <a:ln>
                  <a:noFill/>
                </a:ln>
                <a:solidFill>
                  <a:schemeClr val="bg1"/>
                </a:solidFill>
                <a:effectLst/>
                <a:uLnTx/>
                <a:uFillTx/>
                <a:latin typeface="Times New Roman" panose="02020603050405020304" pitchFamily="18" charset="0"/>
                <a:ea typeface="+mn-ea"/>
                <a:cs typeface="Times New Roman" panose="02020603050405020304" pitchFamily="18" charset="0"/>
              </a:rPr>
              <a:t>ak transform.</a:t>
            </a:r>
            <a:endParaRPr kumimoji="0" lang="en-IO" sz="1800" b="1" i="0" u="none" strike="noStrike" kern="1200" cap="none" spc="0" normalizeH="0" baseline="0" noProof="0" dirty="0">
              <a:ln>
                <a:noFill/>
              </a:ln>
              <a:solidFill>
                <a:schemeClr val="bg1"/>
              </a:solidFill>
              <a:effectLst/>
              <a:uLnTx/>
              <a:uFillTx/>
              <a:latin typeface="Times New Roman" panose="02020603050405020304" pitchFamily="18" charset="0"/>
              <a:ea typeface="+mn-ea"/>
              <a:cs typeface="Times New Roman" panose="02020603050405020304" pitchFamily="18" charset="0"/>
            </a:endParaRPr>
          </a:p>
        </p:txBody>
      </p:sp>
      <p:graphicFrame>
        <p:nvGraphicFramePr>
          <p:cNvPr id="11" name="Table 4">
            <a:extLst>
              <a:ext uri="{FF2B5EF4-FFF2-40B4-BE49-F238E27FC236}">
                <a16:creationId xmlns:a16="http://schemas.microsoft.com/office/drawing/2014/main" id="{3B8C3AB9-3367-764B-AC89-76781577330D}"/>
              </a:ext>
            </a:extLst>
          </p:cNvPr>
          <p:cNvGraphicFramePr>
            <a:graphicFrameLocks/>
          </p:cNvGraphicFramePr>
          <p:nvPr/>
        </p:nvGraphicFramePr>
        <p:xfrm>
          <a:off x="0" y="15583762"/>
          <a:ext cx="10515600" cy="1559560"/>
        </p:xfrm>
        <a:graphic>
          <a:graphicData uri="http://schemas.openxmlformats.org/drawingml/2006/table">
            <a:tbl>
              <a:tblPr firstRow="1" bandRow="1">
                <a:tableStyleId>{5C22544A-7EE6-4342-B048-85BDC9FD1C3A}</a:tableStyleId>
              </a:tblPr>
              <a:tblGrid>
                <a:gridCol w="5257800">
                  <a:extLst>
                    <a:ext uri="{9D8B030D-6E8A-4147-A177-3AD203B41FA5}">
                      <a16:colId xmlns:a16="http://schemas.microsoft.com/office/drawing/2014/main" val="1510595036"/>
                    </a:ext>
                  </a:extLst>
                </a:gridCol>
                <a:gridCol w="5257800">
                  <a:extLst>
                    <a:ext uri="{9D8B030D-6E8A-4147-A177-3AD203B41FA5}">
                      <a16:colId xmlns:a16="http://schemas.microsoft.com/office/drawing/2014/main" val="3834019544"/>
                    </a:ext>
                  </a:extLst>
                </a:gridCol>
              </a:tblGrid>
              <a:tr h="370840">
                <a:tc>
                  <a:txBody>
                    <a:bodyPr/>
                    <a:lstStyle/>
                    <a:p>
                      <a:r>
                        <a:rPr lang="en-IO" dirty="0">
                          <a:latin typeface="Times New Roman" panose="02020603050405020304" pitchFamily="18" charset="0"/>
                          <a:cs typeface="Times New Roman" panose="02020603050405020304" pitchFamily="18" charset="0"/>
                        </a:rPr>
                        <a:t>PROS</a:t>
                      </a:r>
                    </a:p>
                  </a:txBody>
                  <a:tcPr>
                    <a:solidFill>
                      <a:srgbClr val="170C46"/>
                    </a:solidFill>
                  </a:tcPr>
                </a:tc>
                <a:tc>
                  <a:txBody>
                    <a:bodyPr/>
                    <a:lstStyle/>
                    <a:p>
                      <a:r>
                        <a:rPr lang="en-IO" dirty="0">
                          <a:latin typeface="Times New Roman" panose="02020603050405020304" pitchFamily="18" charset="0"/>
                          <a:cs typeface="Times New Roman" panose="02020603050405020304" pitchFamily="18" charset="0"/>
                        </a:rPr>
                        <a:t>CONS</a:t>
                      </a:r>
                    </a:p>
                  </a:txBody>
                  <a:tcPr>
                    <a:solidFill>
                      <a:srgbClr val="170C46"/>
                    </a:solidFill>
                  </a:tcPr>
                </a:tc>
                <a:extLst>
                  <a:ext uri="{0D108BD9-81ED-4DB2-BD59-A6C34878D82A}">
                    <a16:rowId xmlns:a16="http://schemas.microsoft.com/office/drawing/2014/main" val="3879034758"/>
                  </a:ext>
                </a:extLst>
              </a:tr>
              <a:tr h="370840">
                <a:tc>
                  <a:txBody>
                    <a:bodyPr/>
                    <a:lstStyle/>
                    <a:p>
                      <a:pPr algn="just"/>
                      <a:r>
                        <a:rPr lang="en-US" dirty="0">
                          <a:latin typeface="Times New Roman" panose="02020603050405020304" pitchFamily="18" charset="0"/>
                          <a:cs typeface="Times New Roman" panose="02020603050405020304" pitchFamily="18" charset="0"/>
                        </a:rPr>
                        <a:t>Processing speed of the voice enhancement method using ANN-noise and more efficient. Feature extraction was done using Wavelet Packet Transform (WPT), which gave an accuracy of 95.7%</a:t>
                      </a:r>
                      <a:endParaRPr lang="en-IO" dirty="0">
                        <a:latin typeface="Times New Roman" panose="02020603050405020304" pitchFamily="18" charset="0"/>
                        <a:cs typeface="Times New Roman" panose="02020603050405020304" pitchFamily="18" charset="0"/>
                      </a:endParaRPr>
                    </a:p>
                  </a:txBody>
                  <a:tcPr>
                    <a:solidFill>
                      <a:srgbClr val="5BA5DC"/>
                    </a:solidFill>
                  </a:tcPr>
                </a:tc>
                <a:tc>
                  <a:txBody>
                    <a:bodyPr/>
                    <a:lstStyle/>
                    <a:p>
                      <a:pPr algn="just"/>
                      <a:r>
                        <a:rPr lang="en-US" dirty="0">
                          <a:latin typeface="Times New Roman" panose="02020603050405020304" pitchFamily="18" charset="0"/>
                          <a:cs typeface="Times New Roman" panose="02020603050405020304" pitchFamily="18" charset="0"/>
                        </a:rPr>
                        <a:t>Increased number of features associated with each speaker, not much efficient if the system is used in the real-time where the noise exist such as the street.</a:t>
                      </a:r>
                      <a:endParaRPr lang="en-IO" dirty="0">
                        <a:latin typeface="Times New Roman" panose="02020603050405020304" pitchFamily="18" charset="0"/>
                        <a:cs typeface="Times New Roman" panose="02020603050405020304" pitchFamily="18" charset="0"/>
                      </a:endParaRPr>
                    </a:p>
                  </a:txBody>
                  <a:tcPr>
                    <a:solidFill>
                      <a:srgbClr val="5BA5DC"/>
                    </a:solidFill>
                  </a:tcPr>
                </a:tc>
                <a:extLst>
                  <a:ext uri="{0D108BD9-81ED-4DB2-BD59-A6C34878D82A}">
                    <a16:rowId xmlns:a16="http://schemas.microsoft.com/office/drawing/2014/main" val="1833907844"/>
                  </a:ext>
                </a:extLst>
              </a:tr>
            </a:tbl>
          </a:graphicData>
        </a:graphic>
      </p:graphicFrame>
      <p:sp>
        <p:nvSpPr>
          <p:cNvPr id="8" name="TextBox 7">
            <a:extLst>
              <a:ext uri="{FF2B5EF4-FFF2-40B4-BE49-F238E27FC236}">
                <a16:creationId xmlns:a16="http://schemas.microsoft.com/office/drawing/2014/main" id="{10110373-75E9-CB1C-09E1-C15CEC750F1E}"/>
              </a:ext>
            </a:extLst>
          </p:cNvPr>
          <p:cNvSpPr txBox="1"/>
          <p:nvPr/>
        </p:nvSpPr>
        <p:spPr>
          <a:xfrm>
            <a:off x="692595" y="1277168"/>
            <a:ext cx="5289174" cy="1634490"/>
          </a:xfrm>
          <a:prstGeom prst="roundRect">
            <a:avLst/>
          </a:prstGeom>
          <a:solidFill>
            <a:schemeClr val="tx2">
              <a:lumMod val="40000"/>
              <a:lumOff val="60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square" rtlCol="0">
            <a:spAutoFit/>
          </a:bodyPr>
          <a:lstStyle/>
          <a:p>
            <a:pPr marL="0" indent="0">
              <a:buNone/>
            </a:pPr>
            <a:r>
              <a:rPr lang="en-US" b="1" u="sng" dirty="0">
                <a:solidFill>
                  <a:srgbClr val="09101D"/>
                </a:solidFill>
                <a:latin typeface="Times New Roman" panose="02020603050405020304" pitchFamily="18" charset="0"/>
                <a:cs typeface="Times New Roman" panose="02020603050405020304" pitchFamily="18" charset="0"/>
              </a:rPr>
              <a:t>PAPER</a:t>
            </a:r>
            <a:r>
              <a:rPr lang="en-US" b="1" dirty="0">
                <a:solidFill>
                  <a:srgbClr val="09101D"/>
                </a:solidFill>
                <a:latin typeface="Times New Roman" panose="02020603050405020304" pitchFamily="18" charset="0"/>
                <a:cs typeface="Times New Roman" panose="02020603050405020304" pitchFamily="18" charset="0"/>
              </a:rPr>
              <a:t>:</a:t>
            </a:r>
          </a:p>
          <a:p>
            <a:pPr marL="0" indent="0">
              <a:buNone/>
            </a:pPr>
            <a:r>
              <a:rPr lang="en-US" b="1" dirty="0">
                <a:solidFill>
                  <a:srgbClr val="152543"/>
                </a:solidFill>
                <a:latin typeface="Times New Roman" panose="02020603050405020304" pitchFamily="18" charset="0"/>
                <a:cs typeface="Times New Roman" panose="02020603050405020304" pitchFamily="18" charset="0"/>
              </a:rPr>
              <a:t>“Person Authentication by Voice: A Need for Caution” by Jean-François </a:t>
            </a:r>
            <a:r>
              <a:rPr lang="en-US" b="1" dirty="0" err="1">
                <a:solidFill>
                  <a:srgbClr val="152543"/>
                </a:solidFill>
                <a:latin typeface="Times New Roman" panose="02020603050405020304" pitchFamily="18" charset="0"/>
                <a:cs typeface="Times New Roman" panose="02020603050405020304" pitchFamily="18" charset="0"/>
              </a:rPr>
              <a:t>Bonastre</a:t>
            </a:r>
            <a:r>
              <a:rPr lang="en-US" b="1" dirty="0">
                <a:solidFill>
                  <a:srgbClr val="152543"/>
                </a:solidFill>
                <a:latin typeface="Times New Roman" panose="02020603050405020304" pitchFamily="18" charset="0"/>
                <a:cs typeface="Times New Roman" panose="02020603050405020304" pitchFamily="18" charset="0"/>
              </a:rPr>
              <a:t>, Frédéric </a:t>
            </a:r>
            <a:r>
              <a:rPr lang="en-US" b="1" dirty="0" err="1">
                <a:solidFill>
                  <a:srgbClr val="152543"/>
                </a:solidFill>
                <a:latin typeface="Times New Roman" panose="02020603050405020304" pitchFamily="18" charset="0"/>
                <a:cs typeface="Times New Roman" panose="02020603050405020304" pitchFamily="18" charset="0"/>
              </a:rPr>
              <a:t>Bimbot</a:t>
            </a:r>
            <a:r>
              <a:rPr lang="en-US" b="1" dirty="0">
                <a:solidFill>
                  <a:srgbClr val="152543"/>
                </a:solidFill>
                <a:latin typeface="Times New Roman" panose="02020603050405020304" pitchFamily="18" charset="0"/>
                <a:cs typeface="Times New Roman" panose="02020603050405020304" pitchFamily="18" charset="0"/>
              </a:rPr>
              <a:t>, Louis-Jean </a:t>
            </a:r>
            <a:r>
              <a:rPr lang="en-US" b="1" dirty="0" err="1">
                <a:solidFill>
                  <a:srgbClr val="152543"/>
                </a:solidFill>
                <a:latin typeface="Times New Roman" panose="02020603050405020304" pitchFamily="18" charset="0"/>
                <a:cs typeface="Times New Roman" panose="02020603050405020304" pitchFamily="18" charset="0"/>
              </a:rPr>
              <a:t>Boë</a:t>
            </a:r>
            <a:r>
              <a:rPr lang="en-US" b="1" dirty="0">
                <a:solidFill>
                  <a:srgbClr val="152543"/>
                </a:solidFill>
                <a:latin typeface="Times New Roman" panose="02020603050405020304" pitchFamily="18" charset="0"/>
                <a:cs typeface="Times New Roman" panose="02020603050405020304" pitchFamily="18" charset="0"/>
              </a:rPr>
              <a:t>, Joseph P. Campbell, Douglas A. Reynolds, Ivan Magrin-</a:t>
            </a:r>
            <a:r>
              <a:rPr lang="en-US" b="1" dirty="0" err="1">
                <a:solidFill>
                  <a:srgbClr val="152543"/>
                </a:solidFill>
                <a:latin typeface="Times New Roman" panose="02020603050405020304" pitchFamily="18" charset="0"/>
                <a:cs typeface="Times New Roman" panose="02020603050405020304" pitchFamily="18" charset="0"/>
              </a:rPr>
              <a:t>Chagnolleau</a:t>
            </a:r>
            <a:r>
              <a:rPr lang="en-US" b="1" dirty="0">
                <a:solidFill>
                  <a:srgbClr val="152543"/>
                </a:solidFill>
                <a:latin typeface="Times New Roman" panose="02020603050405020304" pitchFamily="18" charset="0"/>
                <a:cs typeface="Times New Roman" panose="02020603050405020304" pitchFamily="18" charset="0"/>
              </a:rPr>
              <a:t>.</a:t>
            </a:r>
            <a:endParaRPr lang="en-IO" dirty="0">
              <a:solidFill>
                <a:srgbClr val="152543"/>
              </a:solidFill>
            </a:endParaRPr>
          </a:p>
        </p:txBody>
      </p:sp>
      <p:sp>
        <p:nvSpPr>
          <p:cNvPr id="9" name="TextBox 8">
            <a:extLst>
              <a:ext uri="{FF2B5EF4-FFF2-40B4-BE49-F238E27FC236}">
                <a16:creationId xmlns:a16="http://schemas.microsoft.com/office/drawing/2014/main" id="{6D31AC0B-5443-9A55-6B4C-5C1D2912AC21}"/>
              </a:ext>
            </a:extLst>
          </p:cNvPr>
          <p:cNvSpPr txBox="1"/>
          <p:nvPr/>
        </p:nvSpPr>
        <p:spPr>
          <a:xfrm>
            <a:off x="6305926" y="1277168"/>
            <a:ext cx="5289174" cy="1634490"/>
          </a:xfrm>
          <a:prstGeom prst="roundRect">
            <a:avLst/>
          </a:prstGeom>
          <a:solidFill>
            <a:schemeClr val="tx2">
              <a:lumMod val="40000"/>
              <a:lumOff val="60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square" rtlCol="0">
            <a:spAutoFit/>
          </a:bodyPr>
          <a:lstStyle/>
          <a:p>
            <a:pPr marL="0" indent="0">
              <a:buNone/>
            </a:pPr>
            <a:r>
              <a:rPr lang="en-US" b="1" u="sng" dirty="0">
                <a:solidFill>
                  <a:srgbClr val="09101D"/>
                </a:solidFill>
                <a:latin typeface="Times New Roman" panose="02020603050405020304" pitchFamily="18" charset="0"/>
                <a:cs typeface="Times New Roman" panose="02020603050405020304" pitchFamily="18" charset="0"/>
              </a:rPr>
              <a:t>DESCRIPTION</a:t>
            </a:r>
            <a:r>
              <a:rPr lang="en-US" b="1" dirty="0">
                <a:solidFill>
                  <a:srgbClr val="09101D"/>
                </a:solidFill>
                <a:latin typeface="Times New Roman" panose="02020603050405020304" pitchFamily="18" charset="0"/>
                <a:cs typeface="Times New Roman" panose="02020603050405020304" pitchFamily="18" charset="0"/>
              </a:rPr>
              <a:t>:</a:t>
            </a:r>
          </a:p>
          <a:p>
            <a:pPr marL="0" indent="0">
              <a:buNone/>
            </a:pPr>
            <a:r>
              <a:rPr lang="en-US" b="1" dirty="0">
                <a:solidFill>
                  <a:srgbClr val="152543"/>
                </a:solidFill>
                <a:latin typeface="Times New Roman" panose="02020603050405020304" pitchFamily="18" charset="0"/>
                <a:cs typeface="Times New Roman" panose="02020603050405020304" pitchFamily="18" charset="0"/>
              </a:rPr>
              <a:t>This paper is intended to offer clear information to journalists, as well as the general public, concerning the possibility of identifying or authenticating a person by his or her voice.</a:t>
            </a:r>
            <a:endParaRPr lang="en-IO" dirty="0">
              <a:solidFill>
                <a:srgbClr val="152543"/>
              </a:solidFill>
            </a:endParaRPr>
          </a:p>
        </p:txBody>
      </p:sp>
      <p:sp>
        <p:nvSpPr>
          <p:cNvPr id="10" name="TextBox 9">
            <a:extLst>
              <a:ext uri="{FF2B5EF4-FFF2-40B4-BE49-F238E27FC236}">
                <a16:creationId xmlns:a16="http://schemas.microsoft.com/office/drawing/2014/main" id="{66FAA471-6042-53A9-A891-55B6DB072AEE}"/>
              </a:ext>
            </a:extLst>
          </p:cNvPr>
          <p:cNvSpPr txBox="1"/>
          <p:nvPr/>
        </p:nvSpPr>
        <p:spPr>
          <a:xfrm>
            <a:off x="692595" y="3737305"/>
            <a:ext cx="5289174" cy="1634490"/>
          </a:xfrm>
          <a:prstGeom prst="roundRect">
            <a:avLst/>
          </a:prstGeom>
          <a:solidFill>
            <a:schemeClr val="tx2">
              <a:lumMod val="40000"/>
              <a:lumOff val="60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square" rtlCol="0">
            <a:spAutoFit/>
          </a:bodyPr>
          <a:lstStyle/>
          <a:p>
            <a:r>
              <a:rPr lang="en-US" b="1" u="sng" dirty="0">
                <a:solidFill>
                  <a:srgbClr val="09101D"/>
                </a:solidFill>
                <a:latin typeface="Times New Roman" panose="02020603050405020304" pitchFamily="18" charset="0"/>
                <a:cs typeface="Times New Roman" panose="02020603050405020304" pitchFamily="18" charset="0"/>
              </a:rPr>
              <a:t>PROS:</a:t>
            </a:r>
          </a:p>
          <a:p>
            <a:r>
              <a:rPr lang="en-US" b="1" dirty="0">
                <a:solidFill>
                  <a:srgbClr val="152543"/>
                </a:solidFill>
                <a:latin typeface="Times New Roman" panose="02020603050405020304" pitchFamily="18" charset="0"/>
                <a:cs typeface="Times New Roman" panose="02020603050405020304" pitchFamily="18" charset="0"/>
              </a:rPr>
              <a:t>Convenience, increased security and accuracy.</a:t>
            </a:r>
          </a:p>
          <a:p>
            <a:r>
              <a:rPr lang="en-US" b="1" dirty="0">
                <a:solidFill>
                  <a:srgbClr val="152543"/>
                </a:solidFill>
                <a:latin typeface="Times New Roman" panose="02020603050405020304" pitchFamily="18" charset="0"/>
                <a:cs typeface="Times New Roman" panose="02020603050405020304" pitchFamily="18" charset="0"/>
              </a:rPr>
              <a:t>Speech enhancement.</a:t>
            </a:r>
          </a:p>
          <a:p>
            <a:endParaRPr lang="en-US" b="1" dirty="0">
              <a:solidFill>
                <a:srgbClr val="152543"/>
              </a:solidFill>
              <a:latin typeface="Times New Roman" panose="02020603050405020304" pitchFamily="18" charset="0"/>
              <a:cs typeface="Times New Roman" panose="02020603050405020304" pitchFamily="18" charset="0"/>
            </a:endParaRPr>
          </a:p>
          <a:p>
            <a:endParaRPr lang="en-US" b="1" dirty="0">
              <a:solidFill>
                <a:srgbClr val="152543"/>
              </a:solidFill>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B65123E7-66ED-D581-5477-8A0DD78C163E}"/>
              </a:ext>
            </a:extLst>
          </p:cNvPr>
          <p:cNvSpPr txBox="1"/>
          <p:nvPr/>
        </p:nvSpPr>
        <p:spPr>
          <a:xfrm>
            <a:off x="6305926" y="3737305"/>
            <a:ext cx="5378074" cy="1634490"/>
          </a:xfrm>
          <a:prstGeom prst="roundRect">
            <a:avLst/>
          </a:prstGeom>
          <a:solidFill>
            <a:schemeClr val="tx2">
              <a:lumMod val="40000"/>
              <a:lumOff val="60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square" rtlCol="0">
            <a:spAutoFit/>
          </a:bodyPr>
          <a:lstStyle/>
          <a:p>
            <a:r>
              <a:rPr lang="en-US" b="1" u="sng" dirty="0">
                <a:solidFill>
                  <a:srgbClr val="09101D"/>
                </a:solidFill>
                <a:latin typeface="Times New Roman" panose="02020603050405020304" pitchFamily="18" charset="0"/>
                <a:cs typeface="Times New Roman" panose="02020603050405020304" pitchFamily="18" charset="0"/>
              </a:rPr>
              <a:t>CONS:</a:t>
            </a:r>
          </a:p>
          <a:p>
            <a:r>
              <a:rPr lang="en-US" b="1" dirty="0">
                <a:solidFill>
                  <a:srgbClr val="152543"/>
                </a:solidFill>
                <a:latin typeface="Times New Roman" panose="02020603050405020304" pitchFamily="18" charset="0"/>
                <a:cs typeface="Times New Roman" panose="02020603050405020304" pitchFamily="18" charset="0"/>
              </a:rPr>
              <a:t>There is no control over recording equipment.</a:t>
            </a:r>
          </a:p>
          <a:p>
            <a:r>
              <a:rPr lang="en-US" b="1" dirty="0">
                <a:solidFill>
                  <a:srgbClr val="152543"/>
                </a:solidFill>
                <a:latin typeface="Times New Roman" panose="02020603050405020304" pitchFamily="18" charset="0"/>
                <a:cs typeface="Times New Roman" panose="02020603050405020304" pitchFamily="18" charset="0"/>
              </a:rPr>
              <a:t>Recording conditions are not known.</a:t>
            </a:r>
          </a:p>
          <a:p>
            <a:r>
              <a:rPr lang="en-US" b="1" dirty="0">
                <a:solidFill>
                  <a:srgbClr val="152543"/>
                </a:solidFill>
                <a:latin typeface="Times New Roman" panose="02020603050405020304" pitchFamily="18" charset="0"/>
                <a:cs typeface="Times New Roman" panose="02020603050405020304" pitchFamily="18" charset="0"/>
              </a:rPr>
              <a:t>The linguistic content of the message is not controlled.</a:t>
            </a:r>
          </a:p>
        </p:txBody>
      </p:sp>
    </p:spTree>
    <p:extLst>
      <p:ext uri="{BB962C8B-B14F-4D97-AF65-F5344CB8AC3E}">
        <p14:creationId xmlns:p14="http://schemas.microsoft.com/office/powerpoint/2010/main" val="107071748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1216</TotalTime>
  <Words>4109</Words>
  <Application>Microsoft Office PowerPoint</Application>
  <PresentationFormat>Widescreen</PresentationFormat>
  <Paragraphs>331</Paragraphs>
  <Slides>17</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Arial</vt:lpstr>
      <vt:lpstr>Calibri</vt:lpstr>
      <vt:lpstr>Calibri Light</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kpanil1813@gmail.com</dc:creator>
  <cp:lastModifiedBy>Jayan K</cp:lastModifiedBy>
  <cp:revision>33</cp:revision>
  <dcterms:created xsi:type="dcterms:W3CDTF">2023-04-17T03:54:15Z</dcterms:created>
  <dcterms:modified xsi:type="dcterms:W3CDTF">2023-08-06T15:34:43Z</dcterms:modified>
</cp:coreProperties>
</file>